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avi" ContentType="video/x-msvide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4.xml" ContentType="application/vnd.openxmlformats-officedocument.presentationml.tags+xml"/>
  <Override PartName="/ppt/notesSlides/notesSlide39.xml" ContentType="application/vnd.openxmlformats-officedocument.presentationml.notesSlide+xml"/>
  <Override PartName="/ppt/tags/tag5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6.xml" ContentType="application/vnd.openxmlformats-officedocument.presentationml.tags+xml"/>
  <Override PartName="/ppt/notesSlides/notesSlide4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1.xml" ContentType="application/vnd.openxmlformats-officedocument.presentationml.notesSlide+xml"/>
  <Override PartName="/ppt/tags/tag14.xml" ContentType="application/vnd.openxmlformats-officedocument.presentationml.tags+xml"/>
  <Override PartName="/ppt/notesSlides/notesSlide52.xml" ContentType="application/vnd.openxmlformats-officedocument.presentationml.notesSlide+xml"/>
  <Override PartName="/ppt/tags/tag15.xml" ContentType="application/vnd.openxmlformats-officedocument.presentationml.tags+xml"/>
  <Override PartName="/ppt/notesSlides/notesSlide53.xml" ContentType="application/vnd.openxmlformats-officedocument.presentationml.notesSlide+xml"/>
  <Override PartName="/ppt/tags/tag16.xml" ContentType="application/vnd.openxmlformats-officedocument.presentationml.tags+xml"/>
  <Override PartName="/ppt/notesSlides/notesSlide54.xml" ContentType="application/vnd.openxmlformats-officedocument.presentationml.notesSlide+xml"/>
  <Override PartName="/ppt/tags/tag17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18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19.xml" ContentType="application/vnd.openxmlformats-officedocument.presentationml.tags+xml"/>
  <Override PartName="/ppt/notesSlides/notesSlide63.xml" ContentType="application/vnd.openxmlformats-officedocument.presentationml.notesSlide+xml"/>
  <Override PartName="/ppt/tags/tag20.xml" ContentType="application/vnd.openxmlformats-officedocument.presentationml.tags+xml"/>
  <Override PartName="/ppt/notesSlides/notesSlide64.xml" ContentType="application/vnd.openxmlformats-officedocument.presentationml.notesSlide+xml"/>
  <Override PartName="/ppt/tags/tag21.xml" ContentType="application/vnd.openxmlformats-officedocument.presentationml.tags+xml"/>
  <Override PartName="/ppt/notesSlides/notesSlide65.xml" ContentType="application/vnd.openxmlformats-officedocument.presentationml.notesSlide+xml"/>
  <Override PartName="/ppt/tags/tag22.xml" ContentType="application/vnd.openxmlformats-officedocument.presentationml.tags+xml"/>
  <Override PartName="/ppt/notesSlides/notesSlide66.xml" ContentType="application/vnd.openxmlformats-officedocument.presentationml.notesSlide+xml"/>
  <Override PartName="/ppt/tags/tag23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90"/>
  </p:notesMasterIdLst>
  <p:handoutMasterIdLst>
    <p:handoutMasterId r:id="rId91"/>
  </p:handoutMasterIdLst>
  <p:sldIdLst>
    <p:sldId id="567" r:id="rId2"/>
    <p:sldId id="568" r:id="rId3"/>
    <p:sldId id="576" r:id="rId4"/>
    <p:sldId id="577" r:id="rId5"/>
    <p:sldId id="535" r:id="rId6"/>
    <p:sldId id="443" r:id="rId7"/>
    <p:sldId id="444" r:id="rId8"/>
    <p:sldId id="445" r:id="rId9"/>
    <p:sldId id="446" r:id="rId10"/>
    <p:sldId id="447" r:id="rId11"/>
    <p:sldId id="547" r:id="rId12"/>
    <p:sldId id="456" r:id="rId13"/>
    <p:sldId id="462" r:id="rId14"/>
    <p:sldId id="463" r:id="rId15"/>
    <p:sldId id="448" r:id="rId16"/>
    <p:sldId id="471" r:id="rId17"/>
    <p:sldId id="465" r:id="rId18"/>
    <p:sldId id="475" r:id="rId19"/>
    <p:sldId id="476" r:id="rId20"/>
    <p:sldId id="491" r:id="rId21"/>
    <p:sldId id="480" r:id="rId22"/>
    <p:sldId id="478" r:id="rId23"/>
    <p:sldId id="481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379" r:id="rId34"/>
    <p:sldId id="380" r:id="rId35"/>
    <p:sldId id="267" r:id="rId36"/>
    <p:sldId id="314" r:id="rId37"/>
    <p:sldId id="548" r:id="rId38"/>
    <p:sldId id="269" r:id="rId39"/>
    <p:sldId id="550" r:id="rId40"/>
    <p:sldId id="552" r:id="rId41"/>
    <p:sldId id="270" r:id="rId42"/>
    <p:sldId id="271" r:id="rId43"/>
    <p:sldId id="408" r:id="rId44"/>
    <p:sldId id="553" r:id="rId45"/>
    <p:sldId id="409" r:id="rId46"/>
    <p:sldId id="410" r:id="rId47"/>
    <p:sldId id="411" r:id="rId48"/>
    <p:sldId id="275" r:id="rId49"/>
    <p:sldId id="524" r:id="rId50"/>
    <p:sldId id="554" r:id="rId51"/>
    <p:sldId id="276" r:id="rId52"/>
    <p:sldId id="277" r:id="rId53"/>
    <p:sldId id="278" r:id="rId54"/>
    <p:sldId id="279" r:id="rId55"/>
    <p:sldId id="280" r:id="rId56"/>
    <p:sldId id="493" r:id="rId57"/>
    <p:sldId id="563" r:id="rId58"/>
    <p:sldId id="558" r:id="rId59"/>
    <p:sldId id="559" r:id="rId60"/>
    <p:sldId id="560" r:id="rId61"/>
    <p:sldId id="561" r:id="rId62"/>
    <p:sldId id="525" r:id="rId63"/>
    <p:sldId id="282" r:id="rId64"/>
    <p:sldId id="413" r:id="rId65"/>
    <p:sldId id="414" r:id="rId66"/>
    <p:sldId id="415" r:id="rId67"/>
    <p:sldId id="416" r:id="rId68"/>
    <p:sldId id="283" r:id="rId69"/>
    <p:sldId id="284" r:id="rId70"/>
    <p:sldId id="285" r:id="rId71"/>
    <p:sldId id="287" r:id="rId72"/>
    <p:sldId id="418" r:id="rId73"/>
    <p:sldId id="288" r:id="rId74"/>
    <p:sldId id="289" r:id="rId75"/>
    <p:sldId id="290" r:id="rId76"/>
    <p:sldId id="291" r:id="rId77"/>
    <p:sldId id="292" r:id="rId78"/>
    <p:sldId id="564" r:id="rId79"/>
    <p:sldId id="419" r:id="rId80"/>
    <p:sldId id="422" r:id="rId81"/>
    <p:sldId id="294" r:id="rId82"/>
    <p:sldId id="565" r:id="rId83"/>
    <p:sldId id="570" r:id="rId84"/>
    <p:sldId id="571" r:id="rId85"/>
    <p:sldId id="572" r:id="rId86"/>
    <p:sldId id="573" r:id="rId87"/>
    <p:sldId id="574" r:id="rId88"/>
    <p:sldId id="575" r:id="rId8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83AE"/>
    <a:srgbClr val="00FF00"/>
    <a:srgbClr val="0000FF"/>
    <a:srgbClr val="5DA6FF"/>
    <a:srgbClr val="FF33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9" autoAdjust="0"/>
    <p:restoredTop sz="89096" autoAdjust="0"/>
  </p:normalViewPr>
  <p:slideViewPr>
    <p:cSldViewPr>
      <p:cViewPr>
        <p:scale>
          <a:sx n="76" d="100"/>
          <a:sy n="76" d="100"/>
        </p:scale>
        <p:origin x="1104" y="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E94002F-FDE3-4938-A993-4DB8C0950F09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CD60F0E-5F40-446A-ACB1-64DA68C2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52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1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charset="0"/>
              </a:defRPr>
            </a:lvl1pPr>
          </a:lstStyle>
          <a:p>
            <a:pPr>
              <a:defRPr/>
            </a:pPr>
            <a:fld id="{0E52F1F6-DC5D-4F1C-B5F7-1014541A27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057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14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2B6A6B-5E17-41EB-B9C7-16C1ED5FFCEF}" type="slidenum">
              <a:rPr lang="en-US" smtClean="0">
                <a:latin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B387DA-4282-458B-B09B-527FDF1B9596}" type="slidenum">
              <a:rPr lang="en-US" smtClean="0">
                <a:latin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9E018D-B7B6-4E88-9386-B18F50D4F690}" type="slidenum">
              <a:rPr lang="en-US" smtClean="0">
                <a:latin typeface="Arial" pitchFamily="34" charset="0"/>
              </a:rPr>
              <a:pPr/>
              <a:t>23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02B91BD-AE3D-45B2-8D19-778CAC761D4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24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E9BDF16-C3AA-431E-B382-CED24DFD049F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25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005ABCB-1F76-41F2-A6BA-944EBD40C1AD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26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8AB4EF1-DC94-4663-BFBA-097A847D4A6C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27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7D8D04-FB13-4DD9-BB99-6272BD0FF3B8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28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171A6E4-BC61-4A72-BD27-38810B3A5BD2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29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AB43C4F-4458-41F0-AD44-772F25BC2867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30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029A176-4046-4B7B-956A-F34347B98A9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31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32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33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34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AE17901-43E1-4762-9E76-97D06ED6248A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35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747F-6BDC-4B7E-8485-75457E9F09C4}" type="slidenum">
              <a:rPr lang="en-US" smtClean="0">
                <a:latin typeface="Arial" pitchFamily="34" charset="0"/>
              </a:rPr>
              <a:pPr/>
              <a:t>36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747F-6BDC-4B7E-8485-75457E9F09C4}" type="slidenum">
              <a:rPr lang="en-US" smtClean="0">
                <a:latin typeface="Arial" pitchFamily="34" charset="0"/>
              </a:rPr>
              <a:pPr/>
              <a:t>37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>
                <a:latin typeface="Arial" pitchFamily="34" charset="0"/>
              </a:rPr>
              <a:pPr/>
              <a:t>38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C75502-50CA-4376-AF2E-4814FD5B453E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>
                <a:latin typeface="Arial" pitchFamily="34" charset="0"/>
              </a:rPr>
              <a:pPr/>
              <a:t>39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>
                <a:latin typeface="Arial" pitchFamily="34" charset="0"/>
              </a:rPr>
              <a:pPr/>
              <a:t>40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E0ADFA-DA70-4C10-8F63-CF2AF1E80AAB}" type="slidenum">
              <a:rPr lang="en-US" smtClean="0">
                <a:latin typeface="Arial" pitchFamily="34" charset="0"/>
              </a:rPr>
              <a:pPr/>
              <a:t>41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A117C65-0AC2-480D-A518-8911252410C8}" type="slidenum">
              <a:rPr lang="en-US" sz="1200" b="1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42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E5D0321-666E-420E-A160-F5E4AE792CD0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43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E5D0321-666E-420E-A160-F5E4AE792CD0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44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4136F2D-D980-4131-9081-078D0672D457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45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4136F2D-D980-4131-9081-078D0672D457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46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4136F2D-D980-4131-9081-078D0672D457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47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9FEB0-3C55-4079-8724-8593F8217CBF}" type="slidenum">
              <a:rPr lang="en-US" smtClean="0">
                <a:latin typeface="Arial" pitchFamily="34" charset="0"/>
              </a:rPr>
              <a:pPr/>
              <a:t>48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9FEB0-3C55-4079-8724-8593F8217CBF}" type="slidenum">
              <a:rPr lang="en-US" smtClean="0">
                <a:latin typeface="Arial" pitchFamily="34" charset="0"/>
              </a:rPr>
              <a:pPr/>
              <a:t>49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AE17901-43E1-4762-9E76-97D06ED6248A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50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7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795CC44-627F-4466-8DB9-F57F1CDE3086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51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B024F52-5115-4E90-BC92-4DF6EA162768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52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4288" cy="5724525"/>
          </a:xfrm>
          <a:solidFill>
            <a:srgbClr val="FFFFFF"/>
          </a:solidFill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7463"/>
            <a:ext cx="5620174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5226604-9998-44C9-A2D6-C34062C32886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53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4288" cy="5724525"/>
          </a:xfrm>
          <a:solidFill>
            <a:srgbClr val="FFFFFF"/>
          </a:solidFill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7463"/>
            <a:ext cx="5620174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E27A1-F920-4875-884E-F1E0FAD80E70}" type="slidenum">
              <a:rPr lang="en-US" smtClean="0">
                <a:latin typeface="Arial" pitchFamily="34" charset="0"/>
              </a:rPr>
              <a:pPr/>
              <a:t>54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C75502-50CA-4376-AF2E-4814FD5B453E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424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C75502-50CA-4376-AF2E-4814FD5B453E}" type="slidenum">
              <a:rPr lang="en-US" smtClean="0"/>
              <a:pPr/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63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64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65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66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97EC3-E87A-4587-8026-7EC76D897D88}" type="slidenum">
              <a:rPr lang="en-US" smtClean="0">
                <a:latin typeface="Arial" pitchFamily="34" charset="0"/>
              </a:rPr>
              <a:pPr/>
              <a:t>67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C0C879-833C-4E31-9D34-3E4FF8128AD5}" type="slidenum">
              <a:rPr lang="en-US" smtClean="0">
                <a:latin typeface="Arial" pitchFamily="34" charset="0"/>
              </a:rPr>
              <a:pPr/>
              <a:t>68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E7930-BC2B-4868-B227-89E595E5B114}" type="slidenum">
              <a:rPr lang="en-US" smtClean="0">
                <a:latin typeface="Arial" pitchFamily="34" charset="0"/>
              </a:rPr>
              <a:pPr/>
              <a:t>69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69EF6-1ACB-4DBC-BD66-79683FE9885E}" type="slidenum">
              <a:rPr lang="en-US" b="1" smtClean="0">
                <a:solidFill>
                  <a:srgbClr val="000000"/>
                </a:solidFill>
                <a:latin typeface="Arial" pitchFamily="34" charset="0"/>
              </a:rPr>
              <a:pPr/>
              <a:t>70</a:t>
            </a:fld>
            <a:endParaRPr lang="en-US" b="1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6053CF-FD69-45E7-89E6-37DF635C2587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71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90C131-A990-475A-B85A-87606F893E92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6053CF-FD69-45E7-89E6-37DF635C2587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72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BD32699-ADD3-4340-B510-B584D706B72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73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D584A98-F1CC-4AEC-8E86-DE5057707644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74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EC64AD1-3AED-46BC-B687-1A6B36608B20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75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7F1F670-F64E-4E74-ABC2-F3E50DC1E20C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76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2FD08E2-6016-4314-B294-08902BBE1534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77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2FD08E2-6016-4314-B294-08902BBE1534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78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2FD08E2-6016-4314-B294-08902BBE1534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79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9359BB-EAFC-4D20-8693-005211E66DB8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9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B387DA-4282-458B-B09B-527FDF1B9596}" type="slidenum">
              <a:rPr lang="en-US" smtClean="0">
                <a:latin typeface="Arial" pitchFamily="34" charset="0"/>
              </a:rPr>
              <a:pPr/>
              <a:t>82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CEE2C0-ED32-4AFD-9984-CFB7CF91CAF8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4F1E7-967C-4D94-8FA7-279B1D28A75E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06438"/>
            <a:ext cx="4837112" cy="3627437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7263" y="4568825"/>
            <a:ext cx="5421312" cy="4337050"/>
          </a:xfrm>
          <a:noFill/>
          <a:ln/>
        </p:spPr>
        <p:txBody>
          <a:bodyPr lIns="95013" tIns="47507" rIns="95013" bIns="47507"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4F1E7-967C-4D94-8FA7-279B1D28A75E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06438"/>
            <a:ext cx="4837112" cy="3627437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7263" y="4568825"/>
            <a:ext cx="5421312" cy="4337050"/>
          </a:xfrm>
          <a:noFill/>
          <a:ln/>
        </p:spPr>
        <p:txBody>
          <a:bodyPr lIns="95013" tIns="47507" rIns="95013" bIns="47507"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280D9E-41C3-45AF-A831-5CCD746953E1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E60C5-9F59-4F95-A079-29A290DAE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B1832-033C-4716-9D8A-BC9DDAB1DA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FCF4B-93FA-479F-A71E-AD2DE90F0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DFF11-EF67-4A6A-8E8B-46DEBC046C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9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71BCC-DA27-491B-9E52-F0C7DD52F0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965AF-678E-4170-910C-AE55E9192F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FE9B5-CEA4-4264-888E-4D34141A45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B56E-55FE-4F5D-9245-AF6F43BC0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D07A6-772A-49B8-B4E7-ED20C15CC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D8CFD-4585-4D93-9FEF-66D34243BB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45978-0877-4E17-9D40-699D58CDCD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D5BF9-1EBF-4901-97E4-05F2395302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B9477581-0E75-46A1-A74E-FDEF13BB76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79" r:id="rId1"/>
    <p:sldLayoutId id="2147484880" r:id="rId2"/>
    <p:sldLayoutId id="2147484881" r:id="rId3"/>
    <p:sldLayoutId id="2147484882" r:id="rId4"/>
    <p:sldLayoutId id="2147484883" r:id="rId5"/>
    <p:sldLayoutId id="2147484884" r:id="rId6"/>
    <p:sldLayoutId id="2147484885" r:id="rId7"/>
    <p:sldLayoutId id="2147484886" r:id="rId8"/>
    <p:sldLayoutId id="2147484887" r:id="rId9"/>
    <p:sldLayoutId id="2147484888" r:id="rId10"/>
    <p:sldLayoutId id="2147484889" r:id="rId11"/>
    <p:sldLayoutId id="214748489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5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Relationship Id="rId3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6.wmf"/><Relationship Id="rId5" Type="http://schemas.openxmlformats.org/officeDocument/2006/relationships/image" Target="../media/image17.emf"/><Relationship Id="rId6" Type="http://schemas.openxmlformats.org/officeDocument/2006/relationships/oleObject" Target="../embeddings/oleObject1.bin"/><Relationship Id="rId7" Type="http://schemas.openxmlformats.org/officeDocument/2006/relationships/image" Target="../media/image15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20.w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jpeg"/><Relationship Id="rId1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8" Type="http://schemas.openxmlformats.org/officeDocument/2006/relationships/image" Target="../media/image32.jpeg"/><Relationship Id="rId9" Type="http://schemas.openxmlformats.org/officeDocument/2006/relationships/image" Target="../media/image33.jpeg"/><Relationship Id="rId10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e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7" Type="http://schemas.openxmlformats.org/officeDocument/2006/relationships/image" Target="../media/image34.jpeg"/><Relationship Id="rId8" Type="http://schemas.openxmlformats.org/officeDocument/2006/relationships/image" Target="../media/image27.jpeg"/><Relationship Id="rId9" Type="http://schemas.openxmlformats.org/officeDocument/2006/relationships/image" Target="../media/image28.jpeg"/><Relationship Id="rId10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6" Type="http://schemas.openxmlformats.org/officeDocument/2006/relationships/image" Target="../media/image56.jpeg"/><Relationship Id="rId7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0.emf"/><Relationship Id="rId8" Type="http://schemas.openxmlformats.org/officeDocument/2006/relationships/image" Target="../media/image61.emf"/><Relationship Id="rId9" Type="http://schemas.openxmlformats.org/officeDocument/2006/relationships/image" Target="../media/image67.emf"/><Relationship Id="rId10" Type="http://schemas.openxmlformats.org/officeDocument/2006/relationships/image" Target="../media/image64.emf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jpeg"/><Relationship Id="rId12" Type="http://schemas.openxmlformats.org/officeDocument/2006/relationships/image" Target="../media/image80.jpeg"/><Relationship Id="rId13" Type="http://schemas.openxmlformats.org/officeDocument/2006/relationships/image" Target="../media/image81.jpeg"/><Relationship Id="rId14" Type="http://schemas.openxmlformats.org/officeDocument/2006/relationships/image" Target="../media/image82.jpeg"/><Relationship Id="rId15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1.jpeg"/><Relationship Id="rId4" Type="http://schemas.openxmlformats.org/officeDocument/2006/relationships/image" Target="../media/image72.jpeg"/><Relationship Id="rId5" Type="http://schemas.openxmlformats.org/officeDocument/2006/relationships/image" Target="../media/image73.jpeg"/><Relationship Id="rId6" Type="http://schemas.openxmlformats.org/officeDocument/2006/relationships/image" Target="../media/image74.jpeg"/><Relationship Id="rId7" Type="http://schemas.openxmlformats.org/officeDocument/2006/relationships/image" Target="../media/image75.jpeg"/><Relationship Id="rId8" Type="http://schemas.openxmlformats.org/officeDocument/2006/relationships/image" Target="../media/image76.jpeg"/><Relationship Id="rId9" Type="http://schemas.openxmlformats.org/officeDocument/2006/relationships/image" Target="../media/image77.jpeg"/><Relationship Id="rId10" Type="http://schemas.openxmlformats.org/officeDocument/2006/relationships/image" Target="../media/image7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9.xml"/><Relationship Id="rId5" Type="http://schemas.openxmlformats.org/officeDocument/2006/relationships/image" Target="../media/image85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84.png"/><Relationship Id="rId8" Type="http://schemas.openxmlformats.org/officeDocument/2006/relationships/image" Target="../media/image61.emf"/><Relationship Id="rId9" Type="http://schemas.openxmlformats.org/officeDocument/2006/relationships/image" Target="../media/image67.emf"/><Relationship Id="rId10" Type="http://schemas.openxmlformats.org/officeDocument/2006/relationships/image" Target="../media/image86.emf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0.xml"/><Relationship Id="rId5" Type="http://schemas.openxmlformats.org/officeDocument/2006/relationships/image" Target="../media/image85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84.png"/><Relationship Id="rId8" Type="http://schemas.openxmlformats.org/officeDocument/2006/relationships/image" Target="../media/image61.emf"/><Relationship Id="rId9" Type="http://schemas.openxmlformats.org/officeDocument/2006/relationships/image" Target="../media/image67.emf"/><Relationship Id="rId10" Type="http://schemas.openxmlformats.org/officeDocument/2006/relationships/image" Target="../media/image86.emf"/><Relationship Id="rId1" Type="http://schemas.openxmlformats.org/officeDocument/2006/relationships/vmlDrawing" Target="../drawings/vmlDrawing3.vml"/><Relationship Id="rId2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4" Type="http://schemas.openxmlformats.org/officeDocument/2006/relationships/image" Target="../media/image93.jpeg"/><Relationship Id="rId5" Type="http://schemas.openxmlformats.org/officeDocument/2006/relationships/image" Target="../media/image94.jpeg"/><Relationship Id="rId6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5" Type="http://schemas.openxmlformats.org/officeDocument/2006/relationships/image" Target="../media/image98.jpeg"/><Relationship Id="rId6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4" Type="http://schemas.openxmlformats.org/officeDocument/2006/relationships/image" Target="../media/image101.jpeg"/><Relationship Id="rId5" Type="http://schemas.openxmlformats.org/officeDocument/2006/relationships/image" Target="../media/image102.jpeg"/><Relationship Id="rId6" Type="http://schemas.openxmlformats.org/officeDocument/2006/relationships/image" Target="../media/image24.jpeg"/><Relationship Id="rId7" Type="http://schemas.openxmlformats.org/officeDocument/2006/relationships/image" Target="../media/image103.jpeg"/><Relationship Id="rId8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image" Target="../media/image98.jpeg"/><Relationship Id="rId5" Type="http://schemas.openxmlformats.org/officeDocument/2006/relationships/image" Target="../media/image66.png"/><Relationship Id="rId6" Type="http://schemas.openxmlformats.org/officeDocument/2006/relationships/image" Target="../media/image104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" Type="http://schemas.openxmlformats.org/officeDocument/2006/relationships/vmlDrawing" Target="../drawings/vmlDrawing4.v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9.xml"/><Relationship Id="rId6" Type="http://schemas.openxmlformats.org/officeDocument/2006/relationships/image" Target="../media/image106.png"/><Relationship Id="rId7" Type="http://schemas.openxmlformats.org/officeDocument/2006/relationships/oleObject" Target="../embeddings/oleObject4.bin"/><Relationship Id="rId8" Type="http://schemas.openxmlformats.org/officeDocument/2006/relationships/image" Target="../media/image105.png"/><Relationship Id="rId9" Type="http://schemas.openxmlformats.org/officeDocument/2006/relationships/image" Target="../media/image107.jpeg"/><Relationship Id="rId10" Type="http://schemas.openxmlformats.org/officeDocument/2006/relationships/oleObject" Target="../embeddings/oleObject5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0.xml"/><Relationship Id="rId5" Type="http://schemas.openxmlformats.org/officeDocument/2006/relationships/image" Target="../media/image5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0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1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20" Type="http://schemas.openxmlformats.org/officeDocument/2006/relationships/image" Target="../media/image112.emf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oleObject" Target="../embeddings/oleObject6.bin"/><Relationship Id="rId18" Type="http://schemas.openxmlformats.org/officeDocument/2006/relationships/image" Target="../media/image15.emf"/><Relationship Id="rId19" Type="http://schemas.openxmlformats.org/officeDocument/2006/relationships/oleObject" Target="../embeddings/oleObject7.bin"/><Relationship Id="rId1" Type="http://schemas.openxmlformats.org/officeDocument/2006/relationships/vmlDrawing" Target="../drawings/vmlDrawing5.v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13.png"/><Relationship Id="rId8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image" Target="../media/image66.png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7" Type="http://schemas.openxmlformats.org/officeDocument/2006/relationships/image" Target="../media/image67.em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image" Target="../media/image60.emf"/><Relationship Id="rId5" Type="http://schemas.openxmlformats.org/officeDocument/2006/relationships/image" Target="../media/image66.png"/><Relationship Id="rId6" Type="http://schemas.openxmlformats.org/officeDocument/2006/relationships/image" Target="../media/image61.emf"/><Relationship Id="rId7" Type="http://schemas.openxmlformats.org/officeDocument/2006/relationships/image" Target="../media/image67.emf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image" Target="../media/image60.emf"/><Relationship Id="rId5" Type="http://schemas.openxmlformats.org/officeDocument/2006/relationships/image" Target="../media/image66.png"/><Relationship Id="rId6" Type="http://schemas.openxmlformats.org/officeDocument/2006/relationships/image" Target="../media/image61.emf"/><Relationship Id="rId7" Type="http://schemas.openxmlformats.org/officeDocument/2006/relationships/image" Target="../media/image67.emf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image" Target="../media/image60.emf"/><Relationship Id="rId5" Type="http://schemas.openxmlformats.org/officeDocument/2006/relationships/image" Target="../media/image66.png"/><Relationship Id="rId6" Type="http://schemas.openxmlformats.org/officeDocument/2006/relationships/image" Target="../media/image61.emf"/><Relationship Id="rId7" Type="http://schemas.openxmlformats.org/officeDocument/2006/relationships/image" Target="../media/image67.emf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image" Target="../media/image60.emf"/><Relationship Id="rId5" Type="http://schemas.openxmlformats.org/officeDocument/2006/relationships/image" Target="../media/image66.png"/><Relationship Id="rId6" Type="http://schemas.openxmlformats.org/officeDocument/2006/relationships/image" Target="../media/image61.emf"/><Relationship Id="rId7" Type="http://schemas.openxmlformats.org/officeDocument/2006/relationships/image" Target="../media/image67.emf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63.emf"/><Relationship Id="rId5" Type="http://schemas.openxmlformats.org/officeDocument/2006/relationships/image" Target="../media/image124.emf"/><Relationship Id="rId6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4" Type="http://schemas.openxmlformats.org/officeDocument/2006/relationships/image" Target="../media/image125.png"/><Relationship Id="rId5" Type="http://schemas.openxmlformats.org/officeDocument/2006/relationships/image" Target="../media/image65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image" Target="../media/image125.png"/><Relationship Id="rId5" Type="http://schemas.openxmlformats.org/officeDocument/2006/relationships/image" Target="../media/image65.png"/><Relationship Id="rId6" Type="http://schemas.openxmlformats.org/officeDocument/2006/relationships/image" Target="../media/image127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4" Type="http://schemas.openxmlformats.org/officeDocument/2006/relationships/image" Target="../media/image125.png"/><Relationship Id="rId5" Type="http://schemas.openxmlformats.org/officeDocument/2006/relationships/image" Target="../media/image128.png"/><Relationship Id="rId6" Type="http://schemas.openxmlformats.org/officeDocument/2006/relationships/image" Target="../media/image126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4" Type="http://schemas.openxmlformats.org/officeDocument/2006/relationships/image" Target="../media/image130.jpeg"/><Relationship Id="rId5" Type="http://schemas.openxmlformats.org/officeDocument/2006/relationships/image" Target="../media/image131.jpeg"/><Relationship Id="rId6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4" Type="http://schemas.openxmlformats.org/officeDocument/2006/relationships/image" Target="../media/image134.jpg"/><Relationship Id="rId5" Type="http://schemas.openxmlformats.org/officeDocument/2006/relationships/image" Target="../media/image135.jpg"/><Relationship Id="rId6" Type="http://schemas.openxmlformats.org/officeDocument/2006/relationships/image" Target="../media/image2.jpg"/><Relationship Id="rId7" Type="http://schemas.openxmlformats.org/officeDocument/2006/relationships/image" Target="../media/image136.emf"/><Relationship Id="rId8" Type="http://schemas.openxmlformats.org/officeDocument/2006/relationships/image" Target="../media/image137.emf"/><Relationship Id="rId9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39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39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emf"/><Relationship Id="rId12" Type="http://schemas.openxmlformats.org/officeDocument/2006/relationships/image" Target="../media/image140.jpg"/><Relationship Id="rId13" Type="http://schemas.openxmlformats.org/officeDocument/2006/relationships/image" Target="../media/image141.jpg"/><Relationship Id="rId14" Type="http://schemas.openxmlformats.org/officeDocument/2006/relationships/image" Target="../media/image142.jp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39.wmf"/><Relationship Id="rId6" Type="http://schemas.openxmlformats.org/officeDocument/2006/relationships/image" Target="../media/image133.jpg"/><Relationship Id="rId7" Type="http://schemas.openxmlformats.org/officeDocument/2006/relationships/image" Target="../media/image134.jpg"/><Relationship Id="rId8" Type="http://schemas.openxmlformats.org/officeDocument/2006/relationships/image" Target="../media/image135.jpg"/><Relationship Id="rId9" Type="http://schemas.openxmlformats.org/officeDocument/2006/relationships/image" Target="../media/image136.emf"/><Relationship Id="rId10" Type="http://schemas.openxmlformats.org/officeDocument/2006/relationships/image" Target="../media/image137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 (Body)"/>
                <a:cs typeface="Calibri (Body)"/>
              </a:rPr>
              <a:t>Concepte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și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aplicații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în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br>
              <a:rPr lang="en-US" dirty="0" smtClean="0">
                <a:latin typeface="Calibri (Body)"/>
                <a:cs typeface="Calibri (Body)"/>
              </a:rPr>
            </a:br>
            <a:r>
              <a:rPr lang="en-US" dirty="0" err="1" smtClean="0">
                <a:latin typeface="Calibri (Body)"/>
                <a:cs typeface="Calibri (Body)"/>
              </a:rPr>
              <a:t>Vederea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Artificială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5" y="3886199"/>
            <a:ext cx="8892988" cy="2684581"/>
          </a:xfrm>
        </p:spPr>
        <p:txBody>
          <a:bodyPr>
            <a:normAutofit lnSpcReduction="10000"/>
          </a:bodyPr>
          <a:lstStyle/>
          <a:p>
            <a:r>
              <a:rPr lang="en-US" sz="3000" dirty="0" err="1">
                <a:latin typeface="Calibri (Body)"/>
                <a:cs typeface="Calibri (Body)"/>
              </a:rPr>
              <a:t>Radu</a:t>
            </a:r>
            <a:r>
              <a:rPr lang="en-US" sz="3000" dirty="0">
                <a:latin typeface="Calibri (Body)"/>
                <a:cs typeface="Calibri (Body)"/>
              </a:rPr>
              <a:t> </a:t>
            </a:r>
            <a:r>
              <a:rPr lang="en-US" sz="3000" dirty="0" err="1" smtClean="0">
                <a:latin typeface="Calibri (Body)"/>
                <a:cs typeface="Calibri (Body)"/>
              </a:rPr>
              <a:t>Ionescu</a:t>
            </a:r>
            <a:r>
              <a:rPr lang="en-US" sz="3000" dirty="0" smtClean="0">
                <a:solidFill>
                  <a:schemeClr val="tx1"/>
                </a:solidFill>
                <a:latin typeface="Calibri (Body)"/>
                <a:cs typeface="Calibri (Body)"/>
              </a:rPr>
              <a:t>		</a:t>
            </a:r>
            <a:r>
              <a:rPr lang="en-US" sz="3000" dirty="0" smtClean="0">
                <a:solidFill>
                  <a:schemeClr val="tx1"/>
                </a:solidFill>
                <a:latin typeface="Calibri (Body)"/>
                <a:cs typeface="Calibri (Body)"/>
              </a:rPr>
              <a:t>	</a:t>
            </a:r>
            <a:r>
              <a:rPr lang="en-US" sz="3000" dirty="0" smtClean="0">
                <a:latin typeface="Calibri (Body)"/>
                <a:cs typeface="Calibri (Body)"/>
              </a:rPr>
              <a:t> Bogdan </a:t>
            </a:r>
            <a:r>
              <a:rPr lang="en-US" sz="3000" dirty="0" err="1">
                <a:latin typeface="Calibri (Body)"/>
                <a:cs typeface="Calibri (Body)"/>
              </a:rPr>
              <a:t>Alexe</a:t>
            </a:r>
            <a:endParaRPr lang="en-US" sz="3000" dirty="0">
              <a:solidFill>
                <a:schemeClr val="tx1"/>
              </a:solidFill>
              <a:latin typeface="Calibri (Body)"/>
              <a:cs typeface="Calibri (Body)"/>
            </a:endParaRPr>
          </a:p>
          <a:p>
            <a:endParaRPr lang="en-US" sz="3600" dirty="0" smtClean="0">
              <a:latin typeface="Calibri (Body)"/>
              <a:cs typeface="Calibri (Body)"/>
            </a:endParaRPr>
          </a:p>
          <a:p>
            <a:endParaRPr lang="en-US" sz="2700" dirty="0" smtClean="0">
              <a:solidFill>
                <a:srgbClr val="000000"/>
              </a:solidFill>
              <a:latin typeface="Calibri (Body)"/>
              <a:cs typeface="Calibri (Body)"/>
            </a:endParaRPr>
          </a:p>
          <a:p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Cursul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2 </a:t>
            </a:r>
          </a:p>
          <a:p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anul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III,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Opțional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Informatică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,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semestrul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I, 2016-2017</a:t>
            </a:r>
          </a:p>
          <a:p>
            <a:endParaRPr lang="en-US" dirty="0" smtClean="0">
              <a:solidFill>
                <a:srgbClr val="000000"/>
              </a:solidFill>
              <a:latin typeface="Calibri (Body)"/>
              <a:cs typeface="Calibri (Body)"/>
            </a:endParaRPr>
          </a:p>
          <a:p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1452" y="4332165"/>
            <a:ext cx="39490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 err="1">
                <a:solidFill>
                  <a:srgbClr val="0000FF"/>
                </a:solidFill>
                <a:latin typeface="Calibri (Body)"/>
                <a:cs typeface="Calibri (Body)"/>
              </a:rPr>
              <a:t>b</a:t>
            </a:r>
            <a:r>
              <a:rPr lang="en-US" sz="2500" b="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ogdan.alexe@fmi.unibuc.ro</a:t>
            </a:r>
            <a:endParaRPr lang="en-US" sz="2500" b="0" dirty="0">
              <a:solidFill>
                <a:srgbClr val="0000FF"/>
              </a:solidFill>
              <a:latin typeface="Calibri (Body)"/>
              <a:cs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4332165"/>
            <a:ext cx="3777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raducu.ionescu@gmail.com</a:t>
            </a:r>
            <a:endParaRPr lang="en-US" sz="2500" b="0" dirty="0">
              <a:solidFill>
                <a:srgbClr val="0000FF"/>
              </a:solidFill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7705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-2738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 smtClean="0">
                <a:solidFill>
                  <a:srgbClr val="000000"/>
                </a:solidFill>
              </a:rPr>
              <a:t>Tipuri</a:t>
            </a:r>
            <a:r>
              <a:rPr lang="en-US" sz="4400" b="0" dirty="0" smtClean="0">
                <a:solidFill>
                  <a:srgbClr val="000000"/>
                </a:solidFill>
              </a:rPr>
              <a:t> de </a:t>
            </a:r>
            <a:r>
              <a:rPr lang="en-US" sz="4400" b="0" dirty="0" err="1" smtClean="0">
                <a:solidFill>
                  <a:srgbClr val="000000"/>
                </a:solidFill>
              </a:rPr>
              <a:t>imagini</a:t>
            </a:r>
            <a:r>
              <a:rPr lang="en-US" sz="4400" b="0" dirty="0" smtClean="0">
                <a:solidFill>
                  <a:srgbClr val="000000"/>
                </a:solidFill>
              </a:rPr>
              <a:t> </a:t>
            </a:r>
            <a:r>
              <a:rPr lang="en-US" sz="4400" b="0" dirty="0" err="1" smtClean="0">
                <a:solidFill>
                  <a:srgbClr val="000000"/>
                </a:solidFill>
              </a:rPr>
              <a:t>digitale</a:t>
            </a:r>
            <a:endParaRPr lang="en-US" sz="4400" b="0" dirty="0">
              <a:solidFill>
                <a:srgbClr val="00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62296" y="1046868"/>
            <a:ext cx="2395213" cy="3033628"/>
            <a:chOff x="539552" y="1403484"/>
            <a:chExt cx="2304256" cy="2781600"/>
          </a:xfrm>
        </p:grpSpPr>
        <p:pic>
          <p:nvPicPr>
            <p:cNvPr id="3" name="Picture 2" descr="lena_b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880828"/>
              <a:ext cx="2304256" cy="2304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51620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Binare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82576" y="908720"/>
            <a:ext cx="2395213" cy="3171777"/>
            <a:chOff x="3527884" y="1276812"/>
            <a:chExt cx="2304256" cy="2908272"/>
          </a:xfrm>
        </p:grpSpPr>
        <p:pic>
          <p:nvPicPr>
            <p:cNvPr id="4" name="Picture 3" descr="lena_gray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884" y="1880828"/>
              <a:ext cx="2304256" cy="230425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51920" y="1276812"/>
              <a:ext cx="1656184" cy="59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Grayscale</a:t>
              </a:r>
              <a:endParaRPr lang="en-US" dirty="0" smtClean="0"/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tonuri</a:t>
              </a:r>
              <a:r>
                <a:rPr lang="en-US" dirty="0" smtClean="0"/>
                <a:t> de </a:t>
              </a:r>
              <a:r>
                <a:rPr lang="en-US" dirty="0" err="1" smtClean="0"/>
                <a:t>gri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47395" y="1046868"/>
            <a:ext cx="2395213" cy="3033628"/>
            <a:chOff x="6444208" y="1403484"/>
            <a:chExt cx="2304256" cy="2781600"/>
          </a:xfrm>
        </p:grpSpPr>
        <p:pic>
          <p:nvPicPr>
            <p:cNvPr id="5" name="Picture 4" descr="lena_color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880828"/>
              <a:ext cx="2304256" cy="23042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056276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Color</a:t>
              </a:r>
              <a:endParaRPr lang="en-US" dirty="0"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012745"/>
              </p:ext>
            </p:extLst>
          </p:nvPr>
        </p:nvGraphicFramePr>
        <p:xfrm>
          <a:off x="-8861" y="4140807"/>
          <a:ext cx="9152862" cy="256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549"/>
                <a:gridCol w="1923559"/>
                <a:gridCol w="2210172"/>
                <a:gridCol w="3246582"/>
              </a:tblGrid>
              <a:tr h="50319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rgbClr val="17375E"/>
                          </a:solidFill>
                        </a:rPr>
                        <a:t>Luminozitate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dirty="0" smtClean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alb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tonuri</a:t>
                      </a:r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de </a:t>
                      </a:r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 smtClean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00FF00"/>
                          </a:solidFill>
                        </a:rPr>
                        <a:t>G</a:t>
                      </a:r>
                      <a:r>
                        <a:rPr lang="en-US" dirty="0" smtClean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B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63306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rgbClr val="17375E"/>
                          </a:solidFill>
                        </a:rPr>
                        <a:t>Valori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 dirty="0" smtClean="0"/>
                        <a:t>,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dirty="0" smtClean="0"/>
                        <a:t>}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 smtClean="0"/>
                        <a:t>, …</a:t>
                      </a:r>
                      <a:r>
                        <a:rPr lang="en-US" baseline="0" dirty="0" smtClean="0"/>
                        <a:t> ,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255</a:t>
                      </a:r>
                      <a:r>
                        <a:rPr lang="en-US" baseline="0" dirty="0" smtClean="0"/>
                        <a:t>}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{0, …,255}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08686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rgbClr val="17375E"/>
                          </a:solidFill>
                        </a:rPr>
                        <a:t>Culori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- 1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="1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- 128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="1" baseline="0" dirty="0" err="1" smtClean="0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- 255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(255,0,0)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(0,255,0)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>
                          <a:solidFill>
                            <a:srgbClr val="0000FF"/>
                          </a:solidFill>
                        </a:rPr>
                        <a:t>(0,0,255)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(0,0,0)</a:t>
                      </a:r>
                      <a:r>
                        <a:rPr lang="en-US" baseline="0" dirty="0" smtClean="0"/>
                        <a:t>,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(255,255,255)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="1" baseline="0" dirty="0" smtClean="0">
                          <a:solidFill>
                            <a:srgbClr val="FFFF00"/>
                          </a:solidFill>
                        </a:rPr>
                        <a:t>(255,255,0)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 smtClean="0">
                          <a:solidFill>
                            <a:srgbClr val="E46C0A"/>
                          </a:solidFill>
                        </a:rPr>
                        <a:t>(255,125,0)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 smtClean="0">
                          <a:solidFill>
                            <a:srgbClr val="2BEDFF"/>
                          </a:solidFill>
                        </a:rPr>
                        <a:t>(0,255,255)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 smtClean="0">
                          <a:solidFill>
                            <a:srgbClr val="FF00FF"/>
                          </a:solidFill>
                        </a:rPr>
                        <a:t>(255,0,255)</a:t>
                      </a:r>
                      <a:endParaRPr lang="en-US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0319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rgbClr val="17375E"/>
                          </a:solidFill>
                        </a:rPr>
                        <a:t>Memorie</a:t>
                      </a:r>
                      <a:r>
                        <a:rPr lang="en-US" b="1" dirty="0" smtClean="0">
                          <a:solidFill>
                            <a:srgbClr val="17375E"/>
                          </a:solidFill>
                        </a:rPr>
                        <a:t>/pixel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bit/pixel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</a:t>
                      </a:r>
                      <a:r>
                        <a:rPr lang="en-US" dirty="0" err="1" smtClean="0"/>
                        <a:t>biți</a:t>
                      </a:r>
                      <a:r>
                        <a:rPr lang="en-US" dirty="0" smtClean="0"/>
                        <a:t>/pixel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 </a:t>
                      </a:r>
                      <a:r>
                        <a:rPr lang="en-US" dirty="0" err="1" smtClean="0"/>
                        <a:t>biți</a:t>
                      </a:r>
                      <a:r>
                        <a:rPr lang="en-US" dirty="0" smtClean="0"/>
                        <a:t>/pixel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67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00FF00"/>
                </a:solidFill>
              </a:rPr>
              <a:t>G</a:t>
            </a:r>
            <a:r>
              <a:rPr lang="en-US" dirty="0" smtClean="0">
                <a:solidFill>
                  <a:srgbClr val="0000FF"/>
                </a:solidFill>
              </a:rPr>
              <a:t>B</a:t>
            </a:r>
            <a:r>
              <a:rPr lang="en-US" dirty="0" smtClean="0"/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63588" y="1736812"/>
            <a:ext cx="2395213" cy="3033628"/>
            <a:chOff x="6444208" y="1403484"/>
            <a:chExt cx="2304256" cy="2781600"/>
          </a:xfrm>
        </p:grpSpPr>
        <p:pic>
          <p:nvPicPr>
            <p:cNvPr id="5" name="Picture 4" descr="lena_color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880828"/>
              <a:ext cx="2304256" cy="2304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56276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Color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49195" y="1589371"/>
            <a:ext cx="2395213" cy="3171777"/>
            <a:chOff x="3527884" y="1276812"/>
            <a:chExt cx="2304256" cy="2908272"/>
          </a:xfrm>
        </p:grpSpPr>
        <p:pic>
          <p:nvPicPr>
            <p:cNvPr id="8" name="Picture 7" descr="lena_gray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884" y="1880828"/>
              <a:ext cx="2304256" cy="23042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51920" y="1276812"/>
              <a:ext cx="1656184" cy="59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Grayscale</a:t>
              </a:r>
              <a:endParaRPr lang="en-US" dirty="0" smtClean="0"/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tonuri</a:t>
              </a:r>
              <a:r>
                <a:rPr lang="en-US" dirty="0" smtClean="0"/>
                <a:t> de </a:t>
              </a:r>
              <a:r>
                <a:rPr lang="en-US" dirty="0" err="1" smtClean="0"/>
                <a:t>gri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10" name="Right Arrow 9"/>
          <p:cNvSpPr/>
          <p:nvPr/>
        </p:nvSpPr>
        <p:spPr bwMode="auto">
          <a:xfrm>
            <a:off x="3455876" y="2888940"/>
            <a:ext cx="2304256" cy="1080120"/>
          </a:xfrm>
          <a:prstGeom prst="rightArrow">
            <a:avLst/>
          </a:prstGeom>
          <a:solidFill>
            <a:srgbClr val="4F81BD"/>
          </a:solidFill>
          <a:ln w="9525" cap="flat" cmpd="sng" algn="ctr">
            <a:solidFill>
              <a:srgbClr val="5F83A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5013176"/>
            <a:ext cx="76688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 smtClean="0">
                <a:solidFill>
                  <a:srgbClr val="A6A6A6"/>
                </a:solidFill>
              </a:rPr>
              <a:t>gray</a:t>
            </a:r>
            <a:r>
              <a:rPr lang="en-US" sz="2600" b="0" dirty="0" smtClean="0"/>
              <a:t> </a:t>
            </a:r>
            <a:r>
              <a:rPr lang="en-US" sz="2600" b="0" dirty="0"/>
              <a:t>= 0.2989 </a:t>
            </a:r>
            <a:r>
              <a:rPr lang="en-US" sz="2600" b="0" dirty="0" smtClean="0"/>
              <a:t>* </a:t>
            </a:r>
            <a:r>
              <a:rPr lang="en-US" sz="2600" b="0" dirty="0" smtClean="0">
                <a:solidFill>
                  <a:srgbClr val="FF0000"/>
                </a:solidFill>
              </a:rPr>
              <a:t>R</a:t>
            </a:r>
            <a:r>
              <a:rPr lang="en-US" sz="2600" b="0" dirty="0" smtClean="0"/>
              <a:t> + 0.5870 * </a:t>
            </a:r>
            <a:r>
              <a:rPr lang="en-US" sz="2600" b="0" dirty="0" smtClean="0">
                <a:solidFill>
                  <a:srgbClr val="00FF00"/>
                </a:solidFill>
              </a:rPr>
              <a:t>G</a:t>
            </a:r>
            <a:r>
              <a:rPr lang="en-US" sz="2600" b="0" dirty="0" smtClean="0"/>
              <a:t> + </a:t>
            </a:r>
            <a:r>
              <a:rPr lang="en-US" sz="2600" b="0" dirty="0"/>
              <a:t>0.1140 </a:t>
            </a:r>
            <a:r>
              <a:rPr lang="en-US" sz="2600" b="0" dirty="0" smtClean="0"/>
              <a:t>* </a:t>
            </a:r>
            <a:r>
              <a:rPr lang="en-US" sz="2600" b="0" dirty="0" smtClean="0">
                <a:solidFill>
                  <a:srgbClr val="0000FF"/>
                </a:solidFill>
              </a:rPr>
              <a:t>B</a:t>
            </a:r>
            <a:endParaRPr lang="en-US" sz="2600" b="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75756" y="5913276"/>
            <a:ext cx="363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c</a:t>
            </a:r>
            <a:r>
              <a:rPr lang="en-US" b="0" dirty="0" err="1" smtClean="0"/>
              <a:t>oeficienți</a:t>
            </a:r>
            <a:r>
              <a:rPr lang="en-US" b="0" dirty="0" smtClean="0"/>
              <a:t> </a:t>
            </a:r>
            <a:r>
              <a:rPr lang="en-US" b="0" dirty="0" err="1" smtClean="0"/>
              <a:t>determinați</a:t>
            </a:r>
            <a:r>
              <a:rPr lang="en-US" b="0" dirty="0" smtClean="0"/>
              <a:t> </a:t>
            </a:r>
            <a:r>
              <a:rPr lang="en-US" b="0" dirty="0" err="1" smtClean="0"/>
              <a:t>pe</a:t>
            </a:r>
            <a:endParaRPr lang="en-US" b="0" dirty="0" smtClean="0"/>
          </a:p>
          <a:p>
            <a:pPr algn="ctr"/>
            <a:r>
              <a:rPr lang="en-US" b="0" dirty="0" smtClean="0"/>
              <a:t> </a:t>
            </a:r>
            <a:r>
              <a:rPr lang="en-US" b="0" dirty="0" err="1" smtClean="0"/>
              <a:t>baza</a:t>
            </a:r>
            <a:r>
              <a:rPr lang="en-US" b="0" dirty="0" smtClean="0"/>
              <a:t> </a:t>
            </a:r>
            <a:r>
              <a:rPr lang="en-US" b="0" dirty="0" err="1" smtClean="0"/>
              <a:t>percepției</a:t>
            </a:r>
            <a:r>
              <a:rPr lang="en-US" b="0" dirty="0" smtClean="0"/>
              <a:t> </a:t>
            </a:r>
            <a:r>
              <a:rPr lang="en-US" b="0" dirty="0" err="1" smtClean="0"/>
              <a:t>vizuale</a:t>
            </a:r>
            <a:r>
              <a:rPr lang="en-US" b="0" dirty="0" smtClean="0"/>
              <a:t> </a:t>
            </a:r>
            <a:r>
              <a:rPr lang="en-US" b="0" dirty="0" err="1" smtClean="0"/>
              <a:t>umane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2267744" y="5517232"/>
            <a:ext cx="1368152" cy="3960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4824028" y="5481228"/>
            <a:ext cx="1152128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247964" y="5481228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832140" y="6541353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</a:rPr>
              <a:t>https://</a:t>
            </a:r>
            <a:r>
              <a:rPr lang="en-US" sz="1400" b="0" dirty="0" err="1">
                <a:solidFill>
                  <a:srgbClr val="0000FF"/>
                </a:solidFill>
              </a:rPr>
              <a:t>en.wikipedia.org</a:t>
            </a:r>
            <a:r>
              <a:rPr lang="en-US" sz="1400" b="0" dirty="0">
                <a:solidFill>
                  <a:srgbClr val="0000FF"/>
                </a:solidFill>
              </a:rPr>
              <a:t>/wiki/</a:t>
            </a:r>
            <a:r>
              <a:rPr lang="en-US" sz="1400" b="0" dirty="0" err="1">
                <a:solidFill>
                  <a:srgbClr val="0000FF"/>
                </a:solidFill>
              </a:rPr>
              <a:t>Color_vision</a:t>
            </a:r>
            <a:endParaRPr lang="en-US" sz="14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</a:t>
            </a:r>
            <a:r>
              <a:rPr lang="en-US" dirty="0" err="1" smtClean="0"/>
              <a:t>privite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funcții</a:t>
            </a:r>
            <a:endParaRPr lang="en-US" dirty="0" smtClean="0"/>
          </a:p>
        </p:txBody>
      </p:sp>
      <p:pic>
        <p:nvPicPr>
          <p:cNvPr id="10243" name="Picture 3" descr="image_func"/>
          <p:cNvPicPr>
            <a:picLocks noChangeAspect="1" noChangeArrowheads="1"/>
          </p:cNvPicPr>
          <p:nvPr/>
        </p:nvPicPr>
        <p:blipFill rotWithShape="1">
          <a:blip r:embed="rId4" cstate="print"/>
          <a:srcRect l="53645" t="50872"/>
          <a:stretch/>
        </p:blipFill>
        <p:spPr bwMode="auto">
          <a:xfrm>
            <a:off x="4652470" y="1052736"/>
            <a:ext cx="348392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6876256" y="6608385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  <p:pic>
        <p:nvPicPr>
          <p:cNvPr id="6" name="Picture 3" descr="image_func"/>
          <p:cNvPicPr>
            <a:picLocks noChangeAspect="1" noChangeArrowheads="1"/>
          </p:cNvPicPr>
          <p:nvPr/>
        </p:nvPicPr>
        <p:blipFill rotWithShape="1">
          <a:blip r:embed="rId4" cstate="print"/>
          <a:srcRect l="3107" r="54847" b="54031"/>
          <a:stretch/>
        </p:blipFill>
        <p:spPr bwMode="auto">
          <a:xfrm>
            <a:off x="539552" y="980728"/>
            <a:ext cx="3600400" cy="299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6400" y="3897052"/>
            <a:ext cx="8737600" cy="126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Imaginea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                     ,             - </a:t>
            </a: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intensitatea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la (</a:t>
            </a: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800" b="0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Imagini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color: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041068"/>
            <a:ext cx="1008112" cy="380614"/>
          </a:xfrm>
          <a:prstGeom prst="rect">
            <a:avLst/>
          </a:prstGeom>
        </p:spPr>
      </p:pic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762938"/>
              </p:ext>
            </p:extLst>
          </p:nvPr>
        </p:nvGraphicFramePr>
        <p:xfrm>
          <a:off x="2996679" y="4905164"/>
          <a:ext cx="25114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7" name="Equation" r:id="rId6" imgW="1270000" imgH="838200" progId="Equation.3">
                  <p:embed/>
                </p:oleObj>
              </mc:Choice>
              <mc:Fallback>
                <p:oleObj name="Equation" r:id="rId6" imgW="12700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6679" y="4905164"/>
                        <a:ext cx="251142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572683"/>
            <a:ext cx="4320480" cy="38427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36" y="3988432"/>
            <a:ext cx="1782404" cy="3196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28084" y="4473116"/>
            <a:ext cx="3996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 smtClean="0">
                <a:latin typeface="Times"/>
                <a:cs typeface="Times"/>
              </a:rPr>
              <a:t>(interval + </a:t>
            </a:r>
            <a:r>
              <a:rPr lang="en-US" sz="2200" b="0" dirty="0" err="1" smtClean="0">
                <a:latin typeface="Times"/>
                <a:cs typeface="Times"/>
              </a:rPr>
              <a:t>intensitate</a:t>
            </a:r>
            <a:r>
              <a:rPr lang="en-US" sz="2200" b="0" dirty="0" smtClean="0">
                <a:latin typeface="Times"/>
                <a:cs typeface="Times"/>
              </a:rPr>
              <a:t> </a:t>
            </a:r>
            <a:r>
              <a:rPr lang="en-US" sz="2200" b="0" dirty="0" err="1" smtClean="0">
                <a:latin typeface="Times"/>
                <a:cs typeface="Times"/>
              </a:rPr>
              <a:t>mărginite</a:t>
            </a:r>
            <a:r>
              <a:rPr lang="en-US" sz="2200" b="0" dirty="0" smtClean="0">
                <a:latin typeface="Times"/>
                <a:cs typeface="Times"/>
              </a:rPr>
              <a:t>)</a:t>
            </a:r>
            <a:endParaRPr lang="en-US" sz="2200" b="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3958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</a:t>
            </a:r>
            <a:r>
              <a:rPr lang="en-US" dirty="0" err="1" smtClean="0"/>
              <a:t>digitale</a:t>
            </a:r>
            <a:endParaRPr lang="en-US" dirty="0" smtClean="0"/>
          </a:p>
        </p:txBody>
      </p:sp>
      <p:pic>
        <p:nvPicPr>
          <p:cNvPr id="10243" name="Picture 3" descr="image_func"/>
          <p:cNvPicPr>
            <a:picLocks noChangeAspect="1" noChangeArrowheads="1"/>
          </p:cNvPicPr>
          <p:nvPr/>
        </p:nvPicPr>
        <p:blipFill rotWithShape="1">
          <a:blip r:embed="rId3" cstate="print"/>
          <a:srcRect l="53645" t="50872"/>
          <a:stretch/>
        </p:blipFill>
        <p:spPr bwMode="auto">
          <a:xfrm>
            <a:off x="4652470" y="1052736"/>
            <a:ext cx="348392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image_func"/>
          <p:cNvPicPr>
            <a:picLocks noChangeAspect="1" noChangeArrowheads="1"/>
          </p:cNvPicPr>
          <p:nvPr/>
        </p:nvPicPr>
        <p:blipFill rotWithShape="1">
          <a:blip r:embed="rId3" cstate="print"/>
          <a:srcRect l="3107" r="54847" b="54031"/>
          <a:stretch/>
        </p:blipFill>
        <p:spPr bwMode="auto">
          <a:xfrm>
            <a:off x="539552" y="980728"/>
            <a:ext cx="3600400" cy="299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conv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4941168"/>
            <a:ext cx="3989228" cy="15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ight Arrow 13"/>
          <p:cNvSpPr>
            <a:spLocks noChangeArrowheads="1"/>
          </p:cNvSpPr>
          <p:nvPr/>
        </p:nvSpPr>
        <p:spPr bwMode="auto">
          <a:xfrm rot="5400000">
            <a:off x="6121955" y="4147297"/>
            <a:ext cx="792088" cy="507624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  <p:grpSp>
        <p:nvGrpSpPr>
          <p:cNvPr id="21" name="Group 20"/>
          <p:cNvGrpSpPr/>
          <p:nvPr/>
        </p:nvGrpSpPr>
        <p:grpSpPr>
          <a:xfrm>
            <a:off x="4139952" y="5013176"/>
            <a:ext cx="342754" cy="873145"/>
            <a:chOff x="4103948" y="4703758"/>
            <a:chExt cx="342754" cy="873145"/>
          </a:xfrm>
        </p:grpSpPr>
        <p:sp>
          <p:nvSpPr>
            <p:cNvPr id="14" name="Line 6"/>
            <p:cNvSpPr>
              <a:spLocks noChangeShapeType="1"/>
            </p:cNvSpPr>
            <p:nvPr/>
          </p:nvSpPr>
          <p:spPr bwMode="auto">
            <a:xfrm flipH="1">
              <a:off x="4434002" y="4703758"/>
              <a:ext cx="12700" cy="8731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948" y="4941168"/>
              <a:ext cx="241300" cy="2159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88024" y="4437112"/>
            <a:ext cx="812770" cy="393768"/>
            <a:chOff x="4649894" y="4221088"/>
            <a:chExt cx="812770" cy="393768"/>
          </a:xfrm>
        </p:grpSpPr>
        <p:sp>
          <p:nvSpPr>
            <p:cNvPr id="16" name="Line 8"/>
            <p:cNvSpPr>
              <a:spLocks noChangeShapeType="1"/>
            </p:cNvSpPr>
            <p:nvPr/>
          </p:nvSpPr>
          <p:spPr bwMode="auto">
            <a:xfrm rot="16200000" flipH="1">
              <a:off x="5056279" y="4208471"/>
              <a:ext cx="0" cy="812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036" y="4221088"/>
              <a:ext cx="228600" cy="317500"/>
            </a:xfrm>
            <a:prstGeom prst="rect">
              <a:avLst/>
            </a:prstGeom>
          </p:spPr>
        </p:pic>
      </p:grp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06400" y="3897052"/>
            <a:ext cx="8737600" cy="126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I - </a:t>
            </a: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matrice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2D cu </a:t>
            </a: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valori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întregi</a:t>
            </a:r>
            <a:endParaRPr lang="en-US" sz="2800" b="0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Intensități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{0, 1, …, 255}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luminozitate</a:t>
            </a:r>
            <a:r>
              <a:rPr lang="en-US" sz="2000" b="0" kern="0" dirty="0" smtClean="0">
                <a:solidFill>
                  <a:srgbClr val="000000"/>
                </a:solidFill>
                <a:latin typeface="Times New Roman" pitchFamily="18" charset="0"/>
              </a:rPr>
              <a:t> 0 = </a:t>
            </a:r>
            <a:r>
              <a:rPr lang="en-US" sz="20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negru</a:t>
            </a:r>
            <a:endParaRPr lang="en-US" sz="2000" b="0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2000" b="0" kern="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0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uminozitate</a:t>
            </a:r>
            <a:r>
              <a:rPr lang="en-US" sz="2000" b="0" kern="0" dirty="0" smtClean="0">
                <a:solidFill>
                  <a:srgbClr val="000000"/>
                </a:solidFill>
                <a:latin typeface="Times New Roman" pitchFamily="18" charset="0"/>
              </a:rPr>
              <a:t> 255 = </a:t>
            </a:r>
            <a:r>
              <a:rPr lang="en-US" sz="20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alb</a:t>
            </a:r>
            <a:endParaRPr lang="en-US" sz="2000" b="0" kern="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876256" y="6608385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273420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251520" y="990600"/>
            <a:ext cx="9335380" cy="348251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Imaginile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sunt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reprezentate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ca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matrice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“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img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” – imagine RGB de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dimensiuni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N x M</a:t>
            </a:r>
          </a:p>
          <a:p>
            <a:pPr lvl="1"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img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(1,1,1)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valoarea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pixelului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din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stânga-sus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în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canalul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R</a:t>
            </a:r>
          </a:p>
          <a:p>
            <a:pPr lvl="1"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x,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 = y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pixeli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în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jos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x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pixeli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în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dreapta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canalul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</a:t>
            </a:r>
          </a:p>
          <a:p>
            <a:pPr lvl="1"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img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(N, M, 3) =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valoarea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pixelului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din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dreapta-jos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în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canalul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B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imread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(filename)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returnează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o imagine uint8 (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valori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 0 – 255)</a:t>
            </a: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endParaRPr lang="en-US" dirty="0" smtClean="0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6768244" y="6608385"/>
            <a:ext cx="24088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Derek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Hoiem</a:t>
            </a:r>
            <a:endParaRPr lang="en-US" sz="1200" b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" name="TextBox 6"/>
          <p:cNvSpPr txBox="1">
            <a:spLocks noChangeArrowheads="1"/>
          </p:cNvSpPr>
          <p:nvPr/>
        </p:nvSpPr>
        <p:spPr bwMode="auto">
          <a:xfrm>
            <a:off x="6426608" y="3501008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R</a:t>
            </a: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7317506" y="3834892"/>
            <a:ext cx="3635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G</a:t>
            </a: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8253610" y="4365104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83568" y="4545124"/>
            <a:ext cx="5821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linii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259632" y="3681028"/>
            <a:ext cx="0" cy="2052228"/>
          </a:xfrm>
          <a:prstGeom prst="straightConnector1">
            <a:avLst/>
          </a:prstGeom>
          <a:ln w="38100">
            <a:solidFill>
              <a:srgbClr val="33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3311860" y="3239688"/>
            <a:ext cx="10569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coloane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547664" y="3602968"/>
            <a:ext cx="4860540" cy="6052"/>
          </a:xfrm>
          <a:prstGeom prst="straightConnector1">
            <a:avLst/>
          </a:prstGeom>
          <a:ln w="38100">
            <a:solidFill>
              <a:srgbClr val="33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66683"/>
              </p:ext>
            </p:extLst>
          </p:nvPr>
        </p:nvGraphicFramePr>
        <p:xfrm>
          <a:off x="3393070" y="4482964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68213"/>
              </p:ext>
            </p:extLst>
          </p:nvPr>
        </p:nvGraphicFramePr>
        <p:xfrm>
          <a:off x="2420962" y="4007644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614462"/>
              </p:ext>
            </p:extLst>
          </p:nvPr>
        </p:nvGraphicFramePr>
        <p:xfrm>
          <a:off x="1556866" y="3683608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  <a:gridCol w="444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295636" y="3609020"/>
            <a:ext cx="39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1259632" y="5517232"/>
            <a:ext cx="39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83668" y="3301243"/>
            <a:ext cx="39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048164" y="3320988"/>
            <a:ext cx="39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</a:t>
            </a:r>
          </a:p>
        </p:txBody>
      </p:sp>
      <p:sp>
        <p:nvSpPr>
          <p:cNvPr id="38" name="Oval 37"/>
          <p:cNvSpPr/>
          <p:nvPr/>
        </p:nvSpPr>
        <p:spPr bwMode="auto">
          <a:xfrm>
            <a:off x="1547664" y="3645024"/>
            <a:ext cx="432048" cy="324036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7848364" y="6345324"/>
            <a:ext cx="432048" cy="324036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444208" y="4905164"/>
            <a:ext cx="432048" cy="324036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72" y="1986752"/>
            <a:ext cx="8229600" cy="2918412"/>
          </a:xfrm>
        </p:spPr>
        <p:txBody>
          <a:bodyPr>
            <a:normAutofit/>
          </a:bodyPr>
          <a:lstStyle/>
          <a:p>
            <a:r>
              <a:rPr lang="en-US" dirty="0" err="1" smtClean="0"/>
              <a:t>Filtrarea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Exemple</a:t>
            </a:r>
            <a:r>
              <a:rPr lang="en-US" dirty="0" smtClean="0">
                <a:solidFill>
                  <a:schemeClr val="tx1"/>
                </a:solidFill>
              </a:rPr>
              <a:t> de </a:t>
            </a:r>
            <a:r>
              <a:rPr lang="en-US" dirty="0" err="1" smtClean="0">
                <a:solidFill>
                  <a:schemeClr val="tx1"/>
                </a:solidFill>
              </a:rPr>
              <a:t>filtrare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1228" b="13190"/>
          <a:stretch>
            <a:fillRect/>
          </a:stretch>
        </p:blipFill>
        <p:spPr bwMode="auto">
          <a:xfrm>
            <a:off x="3671898" y="3596060"/>
            <a:ext cx="2268254" cy="225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r="50742" b="16512"/>
          <a:stretch>
            <a:fillRect/>
          </a:stretch>
        </p:blipFill>
        <p:spPr bwMode="auto">
          <a:xfrm>
            <a:off x="3419872" y="1592796"/>
            <a:ext cx="2268252" cy="214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2" descr="blurred_sigma1.jpg"/>
          <p:cNvPicPr>
            <a:picLocks noChangeAspect="1"/>
          </p:cNvPicPr>
          <p:nvPr/>
        </p:nvPicPr>
        <p:blipFill>
          <a:blip r:embed="rId3" cstate="print"/>
          <a:srcRect l="12660" t="6389" r="12981" b="12152"/>
          <a:stretch>
            <a:fillRect/>
          </a:stretch>
        </p:blipFill>
        <p:spPr bwMode="auto">
          <a:xfrm>
            <a:off x="899592" y="1822101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5" descr="blurred_sigma10.jpg"/>
          <p:cNvPicPr>
            <a:picLocks noChangeAspect="1"/>
          </p:cNvPicPr>
          <p:nvPr/>
        </p:nvPicPr>
        <p:blipFill>
          <a:blip r:embed="rId4" cstate="print"/>
          <a:srcRect l="11816" t="4791" r="12981" b="12152"/>
          <a:stretch>
            <a:fillRect/>
          </a:stretch>
        </p:blipFill>
        <p:spPr bwMode="auto">
          <a:xfrm>
            <a:off x="863588" y="3834606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31540" y="5734997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 smtClean="0"/>
              <a:t>Filtru</a:t>
            </a:r>
            <a:r>
              <a:rPr lang="en-US" b="0" dirty="0" smtClean="0"/>
              <a:t> de </a:t>
            </a:r>
            <a:r>
              <a:rPr lang="en-US" b="0" dirty="0" err="1" smtClean="0"/>
              <a:t>blurare</a:t>
            </a:r>
            <a:r>
              <a:rPr lang="en-US" b="0" dirty="0" smtClean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91880" y="5759968"/>
            <a:ext cx="241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 smtClean="0"/>
              <a:t>Filtru</a:t>
            </a:r>
            <a:r>
              <a:rPr lang="en-US" b="0" dirty="0" smtClean="0"/>
              <a:t> de </a:t>
            </a:r>
            <a:r>
              <a:rPr lang="en-US" b="0" dirty="0" err="1" smtClean="0"/>
              <a:t>accentuare</a:t>
            </a:r>
            <a:endParaRPr lang="en-US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5724128" y="5734997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 smtClean="0"/>
              <a:t>Filtru</a:t>
            </a:r>
            <a:r>
              <a:rPr lang="en-US" b="0" dirty="0" smtClean="0"/>
              <a:t> </a:t>
            </a:r>
            <a:r>
              <a:rPr lang="en-US" b="0" dirty="0" err="1" smtClean="0"/>
              <a:t>pentru</a:t>
            </a:r>
            <a:r>
              <a:rPr lang="en-US" b="0" dirty="0" smtClean="0"/>
              <a:t> </a:t>
            </a:r>
            <a:r>
              <a:rPr lang="en-US" b="0" dirty="0" err="1" smtClean="0"/>
              <a:t>eliminarea</a:t>
            </a:r>
            <a:r>
              <a:rPr lang="en-US" b="0" dirty="0" smtClean="0"/>
              <a:t> /</a:t>
            </a:r>
          </a:p>
          <a:p>
            <a:pPr algn="ctr"/>
            <a:r>
              <a:rPr lang="en-US" b="0" dirty="0" err="1"/>
              <a:t>r</a:t>
            </a:r>
            <a:r>
              <a:rPr lang="en-US" b="0" dirty="0" err="1" smtClean="0"/>
              <a:t>educerea</a:t>
            </a:r>
            <a:r>
              <a:rPr lang="en-US" b="0" dirty="0" smtClean="0"/>
              <a:t> </a:t>
            </a:r>
            <a:r>
              <a:rPr lang="en-US" b="0" dirty="0" err="1" smtClean="0"/>
              <a:t>zgomotului</a:t>
            </a:r>
            <a:endParaRPr lang="en-US" b="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10765" t="8824" r="48543" b="40485"/>
          <a:stretch/>
        </p:blipFill>
        <p:spPr bwMode="auto">
          <a:xfrm>
            <a:off x="5940152" y="1844824"/>
            <a:ext cx="1894942" cy="183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51512" t="8824" b="40485"/>
          <a:stretch/>
        </p:blipFill>
        <p:spPr bwMode="auto">
          <a:xfrm>
            <a:off x="5976156" y="3854385"/>
            <a:ext cx="2268252" cy="184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980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3600" y="1412168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15" name="Picture 14" descr="noise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088" y="1412168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3707904" y="1304764"/>
            <a:ext cx="5253534" cy="2736304"/>
            <a:chOff x="3707904" y="1304764"/>
            <a:chExt cx="5253534" cy="2736304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5441" r="6235"/>
            <a:stretch>
              <a:fillRect/>
            </a:stretch>
          </p:blipFill>
          <p:spPr bwMode="auto">
            <a:xfrm>
              <a:off x="3732213" y="1566863"/>
              <a:ext cx="5229225" cy="2352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3324346" y="2516415"/>
              <a:ext cx="1044116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intensitate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88024" y="1304764"/>
              <a:ext cx="3096344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/>
                <a:t>Zgomotul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pentru</a:t>
              </a:r>
              <a:r>
                <a:rPr lang="en-US" sz="1200" dirty="0" smtClean="0"/>
                <a:t>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pixelii</a:t>
              </a:r>
              <a:r>
                <a:rPr lang="en-US" sz="1200" dirty="0" smtClean="0">
                  <a:solidFill>
                    <a:srgbClr val="FF0000"/>
                  </a:solidFill>
                </a:rPr>
                <a:t> de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pe</a:t>
              </a:r>
              <a:r>
                <a:rPr lang="en-US" sz="1200" dirty="0" smtClean="0">
                  <a:solidFill>
                    <a:srgbClr val="FF0000"/>
                  </a:solidFill>
                </a:rPr>
                <a:t>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linia</a:t>
              </a:r>
              <a:r>
                <a:rPr lang="en-US" sz="1200" dirty="0" smtClean="0">
                  <a:solidFill>
                    <a:srgbClr val="FF0000"/>
                  </a:solidFill>
                </a:rPr>
                <a:t>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roşie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în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imaginile</a:t>
              </a:r>
              <a:r>
                <a:rPr lang="en-US" sz="1200" dirty="0" smtClean="0"/>
                <a:t> din </a:t>
              </a:r>
              <a:r>
                <a:rPr lang="en-US" sz="1200" dirty="0" err="1" smtClean="0"/>
                <a:t>stânga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36096" y="3753036"/>
              <a:ext cx="1872208" cy="2880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/>
                <a:t>coloana</a:t>
              </a:r>
              <a:endParaRPr lang="en-US" sz="1200" dirty="0"/>
            </a:p>
          </p:txBody>
        </p:sp>
      </p:grpSp>
      <p:pic>
        <p:nvPicPr>
          <p:cNvPr id="79874" name="Picture 3" descr="im1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5" name="Picture 4" descr="im2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6" name="Picture 5" descr="im3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7" name="Picture 6" descr="im4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8" name="Picture 7" descr="im5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9879" name="Title 9"/>
          <p:cNvSpPr>
            <a:spLocks noGrp="1"/>
          </p:cNvSpPr>
          <p:nvPr>
            <p:ph type="title"/>
          </p:nvPr>
        </p:nvSpPr>
        <p:spPr>
          <a:xfrm>
            <a:off x="665162" y="0"/>
            <a:ext cx="8155309" cy="1143000"/>
          </a:xfrm>
        </p:spPr>
        <p:txBody>
          <a:bodyPr/>
          <a:lstStyle/>
          <a:p>
            <a:r>
              <a:rPr lang="en-US" dirty="0" err="1" smtClean="0"/>
              <a:t>Motivație</a:t>
            </a:r>
            <a:r>
              <a:rPr lang="en-US" dirty="0" smtClean="0"/>
              <a:t>: </a:t>
            </a:r>
            <a:r>
              <a:rPr lang="en-US" dirty="0" err="1" smtClean="0"/>
              <a:t>reducerea</a:t>
            </a:r>
            <a:r>
              <a:rPr lang="en-US" dirty="0" smtClean="0"/>
              <a:t> de </a:t>
            </a:r>
            <a:r>
              <a:rPr lang="en-US" dirty="0" err="1" smtClean="0"/>
              <a:t>zgomot</a:t>
            </a:r>
            <a:endParaRPr lang="en-US" dirty="0" smtClean="0"/>
          </a:p>
        </p:txBody>
      </p:sp>
      <p:sp>
        <p:nvSpPr>
          <p:cNvPr id="79880" name="Content Placeholder 12"/>
          <p:cNvSpPr>
            <a:spLocks noGrp="1"/>
          </p:cNvSpPr>
          <p:nvPr>
            <p:ph idx="1"/>
          </p:nvPr>
        </p:nvSpPr>
        <p:spPr>
          <a:xfrm>
            <a:off x="376622" y="4185084"/>
            <a:ext cx="8767378" cy="1754188"/>
          </a:xfrm>
        </p:spPr>
        <p:txBody>
          <a:bodyPr/>
          <a:lstStyle/>
          <a:p>
            <a:r>
              <a:rPr lang="en-US" sz="2400" dirty="0" err="1"/>
              <a:t>Imperfecțiuni</a:t>
            </a:r>
            <a:r>
              <a:rPr lang="en-US" sz="2400" dirty="0"/>
              <a:t> </a:t>
            </a:r>
            <a:r>
              <a:rPr lang="en-US" sz="2400" dirty="0" err="1"/>
              <a:t>tehnologice</a:t>
            </a:r>
            <a:r>
              <a:rPr lang="en-US" sz="2400" dirty="0"/>
              <a:t> ale </a:t>
            </a:r>
            <a:r>
              <a:rPr lang="en-US" sz="2400" dirty="0" err="1"/>
              <a:t>senzorilor</a:t>
            </a:r>
            <a:r>
              <a:rPr lang="en-US" sz="2400" dirty="0"/>
              <a:t> de </a:t>
            </a:r>
            <a:r>
              <a:rPr lang="en-US" sz="2400" dirty="0" smtClean="0"/>
              <a:t>imagine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err="1" smtClean="0"/>
              <a:t>Imagini</a:t>
            </a:r>
            <a:r>
              <a:rPr lang="en-US" sz="2400" dirty="0" smtClean="0"/>
              <a:t> multiple ale </a:t>
            </a:r>
            <a:r>
              <a:rPr lang="en-US" sz="2400" b="1" dirty="0" err="1" smtClean="0"/>
              <a:t>aceleaşi</a:t>
            </a:r>
            <a:r>
              <a:rPr lang="en-US" sz="2400" b="1" dirty="0" smtClean="0"/>
              <a:t> scene </a:t>
            </a:r>
            <a:r>
              <a:rPr lang="en-US" sz="2400" b="1" dirty="0" err="1" smtClean="0"/>
              <a:t>statice</a:t>
            </a:r>
            <a:r>
              <a:rPr lang="en-US" sz="2400" dirty="0" smtClean="0"/>
              <a:t> nu </a:t>
            </a:r>
            <a:r>
              <a:rPr lang="en-US" sz="2400" dirty="0" err="1" smtClean="0"/>
              <a:t>vor</a:t>
            </a:r>
            <a:r>
              <a:rPr lang="en-US" sz="2400" dirty="0" smtClean="0"/>
              <a:t> fi </a:t>
            </a:r>
            <a:r>
              <a:rPr lang="en-US" sz="2400" dirty="0" err="1" smtClean="0"/>
              <a:t>identice</a:t>
            </a:r>
            <a:endParaRPr lang="en-US" sz="240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9885" name="Picture 8" descr="im6.jp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19672" y="4761148"/>
            <a:ext cx="5328592" cy="945396"/>
            <a:chOff x="1619672" y="4761148"/>
            <a:chExt cx="5328592" cy="945396"/>
          </a:xfrm>
        </p:grpSpPr>
        <p:pic>
          <p:nvPicPr>
            <p:cNvPr id="2" name="Picture 1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460" y="4761148"/>
              <a:ext cx="5003800" cy="5588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580112" y="533721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err="1" smtClean="0"/>
                <a:t>zgomot</a:t>
              </a:r>
              <a:endParaRPr lang="en-US" b="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63888" y="533721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/>
                <a:t>imagine </a:t>
              </a:r>
              <a:r>
                <a:rPr lang="en-US" b="0" dirty="0" err="1" smtClean="0"/>
                <a:t>ideală</a:t>
              </a:r>
              <a:endParaRPr lang="en-US" b="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19672" y="533721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/>
                <a:t>imagine </a:t>
              </a:r>
              <a:r>
                <a:rPr lang="en-US" b="0" dirty="0" err="1" smtClean="0"/>
                <a:t>obținută</a:t>
              </a:r>
              <a:endParaRPr lang="en-US" b="0" dirty="0"/>
            </a:p>
          </p:txBody>
        </p:sp>
      </p:grp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  <p:grpSp>
        <p:nvGrpSpPr>
          <p:cNvPr id="9" name="Group 8"/>
          <p:cNvGrpSpPr/>
          <p:nvPr/>
        </p:nvGrpSpPr>
        <p:grpSpPr>
          <a:xfrm>
            <a:off x="503548" y="1916832"/>
            <a:ext cx="2700300" cy="792088"/>
            <a:chOff x="503548" y="1916832"/>
            <a:chExt cx="2700300" cy="792088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1223628" y="2708920"/>
              <a:ext cx="198022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503548" y="19168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655948" y="20692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808348" y="22216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960748" y="23740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113148" y="25264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2778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6" grpId="0" animBg="1"/>
      <p:bldP spid="1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err="1" smtClean="0"/>
              <a:t>Tipuri</a:t>
            </a:r>
            <a:r>
              <a:rPr lang="en-US" dirty="0" smtClean="0"/>
              <a:t> de </a:t>
            </a:r>
            <a:r>
              <a:rPr lang="en-US" dirty="0" err="1" smtClean="0"/>
              <a:t>zgomot</a:t>
            </a:r>
            <a:endParaRPr lang="en-US" dirty="0" smtClean="0"/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395536" y="1384300"/>
            <a:ext cx="3907854" cy="4600984"/>
          </a:xfrm>
        </p:spPr>
        <p:txBody>
          <a:bodyPr/>
          <a:lstStyle/>
          <a:p>
            <a:pPr marL="341313" lvl="1" indent="-341313">
              <a:spcAft>
                <a:spcPts val="1200"/>
              </a:spcAft>
            </a:pPr>
            <a:r>
              <a:rPr lang="en-US" sz="2000" b="1" dirty="0" err="1">
                <a:cs typeface="Arial" pitchFamily="34" charset="0"/>
              </a:rPr>
              <a:t>z</a:t>
            </a:r>
            <a:r>
              <a:rPr lang="en-US" sz="2000" b="1" dirty="0" err="1" smtClean="0">
                <a:cs typeface="Arial" pitchFamily="34" charset="0"/>
              </a:rPr>
              <a:t>gomot</a:t>
            </a:r>
            <a:r>
              <a:rPr lang="en-US" sz="2000" b="1" dirty="0" smtClean="0">
                <a:cs typeface="Arial" pitchFamily="34" charset="0"/>
              </a:rPr>
              <a:t> “salt and pepper” </a:t>
            </a:r>
            <a:r>
              <a:rPr lang="en-US" sz="2000" dirty="0" smtClean="0">
                <a:cs typeface="Arial" pitchFamily="34" charset="0"/>
              </a:rPr>
              <a:t>: </a:t>
            </a:r>
            <a:r>
              <a:rPr lang="en-US" sz="2000" dirty="0" err="1" smtClean="0">
                <a:cs typeface="Arial" pitchFamily="34" charset="0"/>
              </a:rPr>
              <a:t>pixeli</a:t>
            </a:r>
            <a:r>
              <a:rPr lang="en-US" sz="2000" dirty="0" smtClean="0">
                <a:cs typeface="Arial" pitchFamily="34" charset="0"/>
              </a:rPr>
              <a:t> </a:t>
            </a:r>
            <a:r>
              <a:rPr lang="en-US" sz="2000" dirty="0" err="1" smtClean="0">
                <a:cs typeface="Arial" pitchFamily="34" charset="0"/>
              </a:rPr>
              <a:t>aleatori</a:t>
            </a:r>
            <a:r>
              <a:rPr lang="en-US" sz="2000" dirty="0" smtClean="0">
                <a:cs typeface="Arial" pitchFamily="34" charset="0"/>
              </a:rPr>
              <a:t> cu </a:t>
            </a:r>
            <a:r>
              <a:rPr lang="en-US" sz="2000" dirty="0" err="1" smtClean="0">
                <a:cs typeface="Arial" pitchFamily="34" charset="0"/>
              </a:rPr>
              <a:t>intensitate</a:t>
            </a:r>
            <a:r>
              <a:rPr lang="en-US" sz="2000" dirty="0" smtClean="0">
                <a:cs typeface="Arial" pitchFamily="34" charset="0"/>
              </a:rPr>
              <a:t> 0 (</a:t>
            </a:r>
            <a:r>
              <a:rPr lang="en-US" sz="2000" dirty="0" err="1" smtClean="0">
                <a:cs typeface="Arial" pitchFamily="34" charset="0"/>
              </a:rPr>
              <a:t>negru</a:t>
            </a:r>
            <a:r>
              <a:rPr lang="en-US" sz="2000" dirty="0" smtClean="0">
                <a:cs typeface="Arial" pitchFamily="34" charset="0"/>
              </a:rPr>
              <a:t>) </a:t>
            </a:r>
            <a:r>
              <a:rPr lang="en-US" sz="2000" dirty="0" err="1" smtClean="0">
                <a:cs typeface="Arial" pitchFamily="34" charset="0"/>
              </a:rPr>
              <a:t>sau</a:t>
            </a:r>
            <a:r>
              <a:rPr lang="en-US" sz="2000" dirty="0" smtClean="0">
                <a:cs typeface="Arial" pitchFamily="34" charset="0"/>
              </a:rPr>
              <a:t> 255 (</a:t>
            </a:r>
            <a:r>
              <a:rPr lang="en-US" sz="2000" dirty="0" err="1" smtClean="0">
                <a:cs typeface="Arial" pitchFamily="34" charset="0"/>
              </a:rPr>
              <a:t>alb</a:t>
            </a:r>
            <a:r>
              <a:rPr lang="en-US" sz="2000" dirty="0" smtClean="0">
                <a:cs typeface="Arial" pitchFamily="34" charset="0"/>
              </a:rPr>
              <a:t>)</a:t>
            </a:r>
          </a:p>
          <a:p>
            <a:pPr marL="0" lvl="1" indent="0">
              <a:spcAft>
                <a:spcPts val="1200"/>
              </a:spcAft>
              <a:buNone/>
            </a:pPr>
            <a:endParaRPr lang="en-US" sz="2000" dirty="0" smtClean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r>
              <a:rPr lang="en-US" sz="2000" b="1" dirty="0" err="1" smtClean="0">
                <a:cs typeface="Arial" pitchFamily="34" charset="0"/>
              </a:rPr>
              <a:t>zgomot</a:t>
            </a:r>
            <a:r>
              <a:rPr lang="en-US" sz="2000" b="1" dirty="0" smtClean="0">
                <a:cs typeface="Arial" pitchFamily="34" charset="0"/>
              </a:rPr>
              <a:t> “</a:t>
            </a:r>
            <a:r>
              <a:rPr lang="en-US" sz="2000" b="1" dirty="0" err="1" smtClean="0">
                <a:cs typeface="Arial" pitchFamily="34" charset="0"/>
              </a:rPr>
              <a:t>impuls</a:t>
            </a:r>
            <a:r>
              <a:rPr lang="en-US" sz="2000" b="1" dirty="0" smtClean="0">
                <a:cs typeface="Arial" pitchFamily="34" charset="0"/>
              </a:rPr>
              <a:t>”: </a:t>
            </a:r>
            <a:r>
              <a:rPr lang="en-US" sz="2000" dirty="0" smtClean="0">
                <a:cs typeface="Arial" pitchFamily="34" charset="0"/>
              </a:rPr>
              <a:t>          </a:t>
            </a:r>
            <a:r>
              <a:rPr lang="en-US" sz="2000" dirty="0" err="1" smtClean="0">
                <a:cs typeface="Arial" pitchFamily="34" charset="0"/>
              </a:rPr>
              <a:t>pixeli</a:t>
            </a:r>
            <a:r>
              <a:rPr lang="en-US" sz="2000" dirty="0" smtClean="0">
                <a:cs typeface="Arial" pitchFamily="34" charset="0"/>
              </a:rPr>
              <a:t> </a:t>
            </a:r>
            <a:r>
              <a:rPr lang="en-US" sz="2000" dirty="0" err="1" smtClean="0">
                <a:cs typeface="Arial" pitchFamily="34" charset="0"/>
              </a:rPr>
              <a:t>aleatori</a:t>
            </a:r>
            <a:r>
              <a:rPr lang="en-US" sz="2000" dirty="0" smtClean="0">
                <a:cs typeface="Arial" pitchFamily="34" charset="0"/>
              </a:rPr>
              <a:t> cu </a:t>
            </a:r>
            <a:r>
              <a:rPr lang="en-US" sz="2000" dirty="0" err="1" smtClean="0">
                <a:cs typeface="Arial" pitchFamily="34" charset="0"/>
              </a:rPr>
              <a:t>intensitate</a:t>
            </a:r>
            <a:r>
              <a:rPr lang="en-US" sz="2000" dirty="0" smtClean="0">
                <a:cs typeface="Arial" pitchFamily="34" charset="0"/>
              </a:rPr>
              <a:t> 255 (</a:t>
            </a:r>
            <a:r>
              <a:rPr lang="en-US" sz="2000" dirty="0" err="1" smtClean="0">
                <a:cs typeface="Arial" pitchFamily="34" charset="0"/>
              </a:rPr>
              <a:t>alb</a:t>
            </a:r>
            <a:r>
              <a:rPr lang="en-US" sz="2000" dirty="0" smtClean="0">
                <a:cs typeface="Arial" pitchFamily="34" charset="0"/>
              </a:rPr>
              <a:t>)</a:t>
            </a:r>
            <a:endParaRPr lang="en-US" sz="2000" dirty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endParaRPr lang="en-US" sz="2000" dirty="0" smtClean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r>
              <a:rPr lang="en-US" sz="2000" b="1" dirty="0" err="1">
                <a:cs typeface="Arial" pitchFamily="34" charset="0"/>
              </a:rPr>
              <a:t>z</a:t>
            </a:r>
            <a:r>
              <a:rPr lang="en-US" sz="2000" b="1" dirty="0" err="1" smtClean="0">
                <a:cs typeface="Arial" pitchFamily="34" charset="0"/>
              </a:rPr>
              <a:t>gomot</a:t>
            </a:r>
            <a:r>
              <a:rPr lang="en-US" sz="2000" b="1" dirty="0" smtClean="0">
                <a:cs typeface="Arial" pitchFamily="34" charset="0"/>
              </a:rPr>
              <a:t> “normal” </a:t>
            </a:r>
            <a:r>
              <a:rPr lang="en-US" sz="2000" dirty="0" smtClean="0">
                <a:cs typeface="Arial" pitchFamily="34" charset="0"/>
              </a:rPr>
              <a:t>:           </a:t>
            </a:r>
            <a:r>
              <a:rPr lang="en-US" sz="2000" dirty="0" err="1" smtClean="0">
                <a:cs typeface="Arial" pitchFamily="34" charset="0"/>
              </a:rPr>
              <a:t>fiecare</a:t>
            </a:r>
            <a:r>
              <a:rPr lang="en-US" sz="2000" dirty="0" smtClean="0">
                <a:cs typeface="Arial" pitchFamily="34" charset="0"/>
              </a:rPr>
              <a:t> pixel </a:t>
            </a:r>
            <a:r>
              <a:rPr lang="en-US" sz="2000" dirty="0" err="1" smtClean="0">
                <a:cs typeface="Arial" pitchFamily="34" charset="0"/>
              </a:rPr>
              <a:t>conține</a:t>
            </a:r>
            <a:r>
              <a:rPr lang="en-US" sz="2000" dirty="0" smtClean="0">
                <a:cs typeface="Arial" pitchFamily="34" charset="0"/>
              </a:rPr>
              <a:t> un </a:t>
            </a:r>
            <a:r>
              <a:rPr lang="en-US" sz="2000" dirty="0" err="1" smtClean="0">
                <a:cs typeface="Arial" pitchFamily="34" charset="0"/>
              </a:rPr>
              <a:t>zgomot</a:t>
            </a:r>
            <a:r>
              <a:rPr lang="en-US" sz="2000" dirty="0" smtClean="0">
                <a:cs typeface="Arial" pitchFamily="34" charset="0"/>
              </a:rPr>
              <a:t> </a:t>
            </a:r>
            <a:r>
              <a:rPr lang="en-US" sz="2000" dirty="0" err="1" smtClean="0">
                <a:cs typeface="Arial" pitchFamily="34" charset="0"/>
              </a:rPr>
              <a:t>ce</a:t>
            </a:r>
            <a:r>
              <a:rPr lang="en-US" sz="2000" dirty="0" smtClean="0">
                <a:cs typeface="Arial" pitchFamily="34" charset="0"/>
              </a:rPr>
              <a:t> </a:t>
            </a:r>
            <a:r>
              <a:rPr lang="en-US" sz="2000" dirty="0" err="1" smtClean="0">
                <a:cs typeface="Arial" pitchFamily="34" charset="0"/>
              </a:rPr>
              <a:t>urmează</a:t>
            </a:r>
            <a:r>
              <a:rPr lang="en-US" sz="2000" dirty="0" smtClean="0">
                <a:cs typeface="Arial" pitchFamily="34" charset="0"/>
              </a:rPr>
              <a:t> o </a:t>
            </a:r>
            <a:r>
              <a:rPr lang="en-US" sz="2000" dirty="0" err="1" smtClean="0">
                <a:cs typeface="Arial" pitchFamily="34" charset="0"/>
              </a:rPr>
              <a:t>distribuție</a:t>
            </a:r>
            <a:r>
              <a:rPr lang="en-US" sz="2000" dirty="0" smtClean="0">
                <a:cs typeface="Arial" pitchFamily="34" charset="0"/>
              </a:rPr>
              <a:t> </a:t>
            </a:r>
            <a:r>
              <a:rPr lang="en-US" sz="2000" dirty="0" err="1" smtClean="0">
                <a:cs typeface="Arial" pitchFamily="34" charset="0"/>
              </a:rPr>
              <a:t>normală</a:t>
            </a:r>
            <a:r>
              <a:rPr lang="en-US" sz="2000" dirty="0" smtClean="0">
                <a:cs typeface="Arial" pitchFamily="34" charset="0"/>
              </a:rPr>
              <a:t> </a:t>
            </a:r>
            <a:endParaRPr lang="en-US" sz="2000" b="1" dirty="0" smtClean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endParaRPr lang="en-US" sz="2000" dirty="0" smtClean="0">
              <a:cs typeface="Arial" pitchFamily="34" charset="0"/>
            </a:endParaRPr>
          </a:p>
          <a:p>
            <a:pPr marL="341313" indent="-341313">
              <a:spcAft>
                <a:spcPts val="1200"/>
              </a:spcAft>
            </a:pPr>
            <a:endParaRPr lang="en-US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247964" y="35010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magine </a:t>
            </a:r>
            <a:r>
              <a:rPr lang="en-US" dirty="0" err="1" smtClean="0"/>
              <a:t>originală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8204" y="35010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“salt and pepper”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1960" y="62013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impuls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2200" y="6237312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</a:t>
            </a:r>
            <a:endParaRPr lang="en-US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Steve Seitz</a:t>
            </a:r>
            <a:endParaRPr lang="en-US" sz="12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79512" y="1340768"/>
            <a:ext cx="39244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500" y="2851772"/>
            <a:ext cx="39244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6512" y="4509120"/>
            <a:ext cx="39244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cameraman_cle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48" y="1196752"/>
            <a:ext cx="2268252" cy="2268252"/>
          </a:xfrm>
          <a:prstGeom prst="rect">
            <a:avLst/>
          </a:prstGeom>
        </p:spPr>
      </p:pic>
      <p:pic>
        <p:nvPicPr>
          <p:cNvPr id="6" name="Picture 5" descr="cameraman_salt_and_pepp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96752"/>
            <a:ext cx="2268252" cy="2268252"/>
          </a:xfrm>
          <a:prstGeom prst="rect">
            <a:avLst/>
          </a:prstGeom>
        </p:spPr>
      </p:pic>
      <p:pic>
        <p:nvPicPr>
          <p:cNvPr id="17" name="Picture 16" descr="cameraman_impul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48" y="4005064"/>
            <a:ext cx="2268252" cy="2268252"/>
          </a:xfrm>
          <a:prstGeom prst="rect">
            <a:avLst/>
          </a:prstGeom>
        </p:spPr>
      </p:pic>
      <p:pic>
        <p:nvPicPr>
          <p:cNvPr id="18" name="Picture 17" descr="cameraman_gaussia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005064"/>
            <a:ext cx="2268252" cy="226825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408204" y="908720"/>
            <a:ext cx="24842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44208" y="3933056"/>
            <a:ext cx="2484276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3959932" y="3897052"/>
            <a:ext cx="24842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0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Distributia</a:t>
            </a:r>
            <a:r>
              <a:rPr lang="en-US" dirty="0" smtClean="0"/>
              <a:t> </a:t>
            </a:r>
            <a:r>
              <a:rPr lang="en-US" dirty="0" err="1" smtClean="0"/>
              <a:t>normală</a:t>
            </a:r>
            <a:r>
              <a:rPr lang="en-US" dirty="0" smtClean="0"/>
              <a:t> 1D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clopotul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Gauss)</a:t>
            </a:r>
            <a:endParaRPr lang="en-US" dirty="0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252527" y="32654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252527" y="3387676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252527" y="3508326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252527" y="3630563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252527" y="3751213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252527" y="3873451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252527" y="3994101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252527" y="41163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2252527" y="423698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2252527" y="43576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527036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4970327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466870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436866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4068627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3768589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346855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316851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866889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256685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2139814" y="3781376"/>
            <a:ext cx="9207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3676514" y="4456063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>
            <a:off x="1909180" y="4174370"/>
            <a:ext cx="0" cy="272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3252132"/>
            <a:ext cx="6042780" cy="3601738"/>
            <a:chOff x="647564" y="2420888"/>
            <a:chExt cx="6042780" cy="3601738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3619364" y="4321818"/>
              <a:ext cx="755887" cy="407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1180964" y="3030488"/>
              <a:ext cx="5029200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charset="0"/>
                </a:rPr>
                <a:t>x</a:t>
              </a:r>
              <a:endParaRPr lang="en-US" sz="24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647564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 smtClean="0">
                  <a:solidFill>
                    <a:srgbClr val="0000FF"/>
                  </a:solidFill>
                  <a:latin typeface="Arial" charset="0"/>
                </a:rPr>
                <a:t>(x)</a:t>
              </a:r>
              <a:endParaRPr lang="en-US" sz="24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3619364" y="3487688"/>
              <a:ext cx="2438400" cy="1905000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1257164" y="3487688"/>
              <a:ext cx="2344738" cy="1905000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619364" y="3563888"/>
              <a:ext cx="0" cy="19050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924" y="4464619"/>
              <a:ext cx="391215" cy="332533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0" y="3256262"/>
            <a:ext cx="6042780" cy="3601738"/>
            <a:chOff x="647564" y="2420888"/>
            <a:chExt cx="6042780" cy="3601738"/>
          </a:xfrm>
        </p:grpSpPr>
        <p:sp>
          <p:nvSpPr>
            <p:cNvPr id="71" name="Line 3"/>
            <p:cNvSpPr>
              <a:spLocks noChangeShapeType="1"/>
            </p:cNvSpPr>
            <p:nvPr/>
          </p:nvSpPr>
          <p:spPr bwMode="auto">
            <a:xfrm>
              <a:off x="3635896" y="4842244"/>
              <a:ext cx="900100" cy="2825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4"/>
            <p:cNvSpPr>
              <a:spLocks/>
            </p:cNvSpPr>
            <p:nvPr/>
          </p:nvSpPr>
          <p:spPr bwMode="auto">
            <a:xfrm>
              <a:off x="1180964" y="3030488"/>
              <a:ext cx="5029200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charset="0"/>
                </a:rPr>
                <a:t>x</a:t>
              </a:r>
              <a:endParaRPr lang="en-US" sz="24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74" name="Rectangle 28"/>
            <p:cNvSpPr>
              <a:spLocks noChangeArrowheads="1"/>
            </p:cNvSpPr>
            <p:nvPr/>
          </p:nvSpPr>
          <p:spPr bwMode="auto">
            <a:xfrm>
              <a:off x="647564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 smtClean="0">
                  <a:solidFill>
                    <a:srgbClr val="0000FF"/>
                  </a:solidFill>
                  <a:latin typeface="Arial" charset="0"/>
                </a:rPr>
                <a:t>(x)</a:t>
              </a:r>
              <a:endParaRPr lang="en-US" sz="24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3619364" y="4293096"/>
              <a:ext cx="2438400" cy="1099592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1257164" y="4293096"/>
              <a:ext cx="2344738" cy="1099592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33"/>
            <p:cNvSpPr>
              <a:spLocks noChangeShapeType="1"/>
            </p:cNvSpPr>
            <p:nvPr/>
          </p:nvSpPr>
          <p:spPr bwMode="auto">
            <a:xfrm flipH="1">
              <a:off x="3619364" y="4293096"/>
              <a:ext cx="16532" cy="117579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502" y="4942506"/>
              <a:ext cx="391215" cy="332533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0" y="2356162"/>
            <a:ext cx="6042780" cy="4501838"/>
            <a:chOff x="647564" y="1520788"/>
            <a:chExt cx="6042780" cy="4501838"/>
          </a:xfrm>
        </p:grpSpPr>
        <p:sp>
          <p:nvSpPr>
            <p:cNvPr id="61" name="Line 3"/>
            <p:cNvSpPr>
              <a:spLocks noChangeShapeType="1"/>
            </p:cNvSpPr>
            <p:nvPr/>
          </p:nvSpPr>
          <p:spPr bwMode="auto">
            <a:xfrm flipV="1">
              <a:off x="3635896" y="2521618"/>
              <a:ext cx="539552" cy="728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4"/>
            <p:cNvSpPr>
              <a:spLocks/>
            </p:cNvSpPr>
            <p:nvPr/>
          </p:nvSpPr>
          <p:spPr bwMode="auto">
            <a:xfrm>
              <a:off x="1180964" y="3030488"/>
              <a:ext cx="5029200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charset="0"/>
                </a:rPr>
                <a:t>x</a:t>
              </a:r>
              <a:endParaRPr lang="en-US" sz="24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647564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 smtClean="0">
                  <a:solidFill>
                    <a:srgbClr val="0000FF"/>
                  </a:solidFill>
                  <a:latin typeface="Arial" charset="0"/>
                </a:rPr>
                <a:t>(x)</a:t>
              </a:r>
              <a:endParaRPr lang="en-US" sz="24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65" name="Freeform 31"/>
            <p:cNvSpPr>
              <a:spLocks/>
            </p:cNvSpPr>
            <p:nvPr/>
          </p:nvSpPr>
          <p:spPr bwMode="auto">
            <a:xfrm>
              <a:off x="3619364" y="1520788"/>
              <a:ext cx="2438400" cy="3871900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32"/>
            <p:cNvSpPr>
              <a:spLocks/>
            </p:cNvSpPr>
            <p:nvPr/>
          </p:nvSpPr>
          <p:spPr bwMode="auto">
            <a:xfrm>
              <a:off x="1257164" y="1520788"/>
              <a:ext cx="2344738" cy="3871900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33"/>
            <p:cNvSpPr>
              <a:spLocks noChangeShapeType="1"/>
            </p:cNvSpPr>
            <p:nvPr/>
          </p:nvSpPr>
          <p:spPr bwMode="auto">
            <a:xfrm flipH="1">
              <a:off x="3619364" y="1556792"/>
              <a:ext cx="16532" cy="3912096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3400" y="2593626"/>
              <a:ext cx="391215" cy="332533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0" y="3256262"/>
            <a:ext cx="6798864" cy="3601738"/>
            <a:chOff x="-108520" y="2420888"/>
            <a:chExt cx="6798864" cy="3601738"/>
          </a:xfrm>
        </p:grpSpPr>
        <p:sp>
          <p:nvSpPr>
            <p:cNvPr id="91" name="Line 3"/>
            <p:cNvSpPr>
              <a:spLocks noChangeShapeType="1"/>
            </p:cNvSpPr>
            <p:nvPr/>
          </p:nvSpPr>
          <p:spPr bwMode="auto">
            <a:xfrm flipV="1">
              <a:off x="3619364" y="4321818"/>
              <a:ext cx="755887" cy="407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4"/>
            <p:cNvSpPr>
              <a:spLocks/>
            </p:cNvSpPr>
            <p:nvPr/>
          </p:nvSpPr>
          <p:spPr bwMode="auto">
            <a:xfrm>
              <a:off x="395536" y="3030488"/>
              <a:ext cx="6264696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charset="0"/>
                </a:rPr>
                <a:t>x</a:t>
              </a:r>
              <a:endParaRPr lang="en-US" sz="24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94" name="Rectangle 28"/>
            <p:cNvSpPr>
              <a:spLocks noChangeArrowheads="1"/>
            </p:cNvSpPr>
            <p:nvPr/>
          </p:nvSpPr>
          <p:spPr bwMode="auto">
            <a:xfrm>
              <a:off x="-108520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 smtClean="0">
                  <a:solidFill>
                    <a:srgbClr val="0000FF"/>
                  </a:solidFill>
                  <a:latin typeface="Arial" charset="0"/>
                </a:rPr>
                <a:t>(x)</a:t>
              </a:r>
              <a:endParaRPr lang="en-US" sz="24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95" name="Freeform 31"/>
            <p:cNvSpPr>
              <a:spLocks/>
            </p:cNvSpPr>
            <p:nvPr/>
          </p:nvSpPr>
          <p:spPr bwMode="auto">
            <a:xfrm>
              <a:off x="3619364" y="3487688"/>
              <a:ext cx="2438400" cy="1905000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1257164" y="3487688"/>
              <a:ext cx="2344738" cy="1905000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33"/>
            <p:cNvSpPr>
              <a:spLocks noChangeShapeType="1"/>
            </p:cNvSpPr>
            <p:nvPr/>
          </p:nvSpPr>
          <p:spPr bwMode="auto">
            <a:xfrm>
              <a:off x="3619364" y="3563888"/>
              <a:ext cx="0" cy="19050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8" name="Picture 9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924" y="4464619"/>
              <a:ext cx="391215" cy="332533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4103948" y="2708920"/>
            <a:ext cx="5197510" cy="830997"/>
            <a:chOff x="6192179" y="2888940"/>
            <a:chExt cx="5197510" cy="830997"/>
          </a:xfrm>
        </p:grpSpPr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625" y="3016188"/>
              <a:ext cx="266700" cy="304800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6192179" y="2888940"/>
              <a:ext cx="5197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/>
                <a:t>- </a:t>
              </a:r>
              <a:r>
                <a:rPr lang="en-US" sz="2400" b="0" dirty="0" err="1" smtClean="0"/>
                <a:t>medie</a:t>
              </a:r>
              <a:r>
                <a:rPr lang="en-US" sz="2400" b="0" dirty="0" smtClean="0"/>
                <a:t> </a:t>
              </a:r>
            </a:p>
            <a:p>
              <a:pPr algn="ctr"/>
              <a:r>
                <a:rPr lang="en-US" sz="2400" b="0" dirty="0" smtClean="0"/>
                <a:t>(</a:t>
              </a:r>
              <a:r>
                <a:rPr lang="en-US" sz="2400" b="0" dirty="0" err="1" smtClean="0"/>
                <a:t>deplasarea</a:t>
              </a:r>
              <a:r>
                <a:rPr lang="en-US" sz="2400" b="0" dirty="0" smtClean="0"/>
                <a:t> </a:t>
              </a:r>
              <a:r>
                <a:rPr lang="en-US" sz="2400" b="0" dirty="0" err="1" smtClean="0"/>
                <a:t>distribuției</a:t>
              </a:r>
              <a:r>
                <a:rPr lang="en-US" sz="2400" b="0" dirty="0" smtClean="0"/>
                <a:t>) </a:t>
              </a:r>
              <a:endParaRPr lang="en-US" sz="2400" b="0" dirty="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968044" y="3681028"/>
            <a:ext cx="4284474" cy="830997"/>
            <a:chOff x="8976959" y="3429000"/>
            <a:chExt cx="4452024" cy="830997"/>
          </a:xfrm>
        </p:grpSpPr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023" y="3573016"/>
              <a:ext cx="254000" cy="215900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8976959" y="3429000"/>
              <a:ext cx="4452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 </a:t>
              </a:r>
              <a:r>
                <a:rPr lang="en-US" sz="2400" b="0" dirty="0" smtClean="0"/>
                <a:t>- </a:t>
              </a:r>
              <a:r>
                <a:rPr lang="en-US" sz="2400" b="0" dirty="0" err="1" smtClean="0"/>
                <a:t>deviație</a:t>
              </a:r>
              <a:r>
                <a:rPr lang="en-US" sz="2400" b="0" dirty="0" smtClean="0"/>
                <a:t> standard </a:t>
              </a:r>
            </a:p>
            <a:p>
              <a:pPr algn="ctr"/>
              <a:r>
                <a:rPr lang="en-US" sz="2400" b="0" dirty="0" smtClean="0"/>
                <a:t>(</a:t>
              </a:r>
              <a:r>
                <a:rPr lang="en-US" sz="2400" b="0" dirty="0" err="1" smtClean="0"/>
                <a:t>împrăştierea</a:t>
              </a:r>
              <a:r>
                <a:rPr lang="en-US" sz="2400" b="0" dirty="0" smtClean="0"/>
                <a:t> </a:t>
              </a:r>
              <a:r>
                <a:rPr lang="en-US" sz="2400" b="0" dirty="0" err="1" smtClean="0"/>
                <a:t>distribuției</a:t>
              </a:r>
              <a:r>
                <a:rPr lang="en-US" sz="2400" b="0" dirty="0" smtClean="0"/>
                <a:t>)</a:t>
              </a:r>
              <a:endParaRPr lang="en-US" sz="2400" b="0" dirty="0"/>
            </a:p>
          </p:txBody>
        </p:sp>
      </p:grpSp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31516"/>
            <a:ext cx="4673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 smtClean="0"/>
              <a:t>Cursul</a:t>
            </a:r>
            <a:r>
              <a:rPr lang="en-US" dirty="0" smtClean="0"/>
              <a:t> </a:t>
            </a:r>
            <a:r>
              <a:rPr lang="en-US" dirty="0" err="1" smtClean="0"/>
              <a:t>trecut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600200"/>
            <a:ext cx="8826499" cy="5257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Aspecte</a:t>
            </a:r>
            <a:r>
              <a:rPr lang="en-US" sz="2800" dirty="0" smtClean="0"/>
              <a:t> </a:t>
            </a:r>
            <a:r>
              <a:rPr lang="en-US" sz="2800" dirty="0" err="1" smtClean="0"/>
              <a:t>organizatorice</a:t>
            </a:r>
            <a:r>
              <a:rPr lang="en-US" sz="2800" dirty="0" smtClean="0"/>
              <a:t> legate de </a:t>
            </a:r>
            <a:r>
              <a:rPr lang="en-US" sz="2800" dirty="0" err="1" smtClean="0"/>
              <a:t>cursul</a:t>
            </a:r>
            <a:r>
              <a:rPr lang="en-US" sz="2800" dirty="0" smtClean="0"/>
              <a:t> de VA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Ce</a:t>
            </a:r>
            <a:r>
              <a:rPr lang="en-US" sz="2800" dirty="0" smtClean="0"/>
              <a:t> </a:t>
            </a:r>
            <a:r>
              <a:rPr lang="en-US" sz="2800" dirty="0" err="1" smtClean="0"/>
              <a:t>este</a:t>
            </a:r>
            <a:r>
              <a:rPr lang="en-US" sz="2800" dirty="0" smtClean="0"/>
              <a:t> VA?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Aplicații</a:t>
            </a:r>
            <a:r>
              <a:rPr lang="en-US" sz="2800" dirty="0" smtClean="0"/>
              <a:t> de </a:t>
            </a:r>
            <a:r>
              <a:rPr lang="en-US" sz="2800" dirty="0" err="1" smtClean="0"/>
              <a:t>succes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VA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Structura</a:t>
            </a:r>
            <a:r>
              <a:rPr lang="en-US" sz="2800" dirty="0" smtClean="0"/>
              <a:t> </a:t>
            </a:r>
            <a:r>
              <a:rPr lang="en-US" sz="2800" dirty="0" err="1" smtClean="0"/>
              <a:t>cursului</a:t>
            </a:r>
            <a:r>
              <a:rPr lang="en-US" sz="2800" dirty="0" smtClean="0"/>
              <a:t> de VA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Bibiliografie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872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Distributia</a:t>
            </a:r>
            <a:r>
              <a:rPr lang="en-US" dirty="0" smtClean="0"/>
              <a:t> </a:t>
            </a:r>
            <a:r>
              <a:rPr lang="en-US" dirty="0" err="1" smtClean="0"/>
              <a:t>normală</a:t>
            </a:r>
            <a:r>
              <a:rPr lang="en-US" dirty="0" smtClean="0"/>
              <a:t> 1D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clopotul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Gauss)</a:t>
            </a:r>
            <a:endParaRPr lang="en-US" dirty="0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252527" y="32654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252527" y="3387676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252527" y="3508326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252527" y="3630563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252527" y="3751213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252527" y="3873451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252527" y="3994101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252527" y="41163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2252527" y="423698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2252527" y="43576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527036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4970327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466870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436866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4068627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3768589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346855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316851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866889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256685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2139814" y="3781376"/>
            <a:ext cx="9207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3676514" y="4456063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>
            <a:off x="1909180" y="4174370"/>
            <a:ext cx="0" cy="272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1500" y="3247642"/>
            <a:ext cx="6042780" cy="3601738"/>
            <a:chOff x="647564" y="2420888"/>
            <a:chExt cx="6042780" cy="3601738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3619364" y="4321818"/>
              <a:ext cx="755887" cy="407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1180964" y="3030488"/>
              <a:ext cx="5029200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charset="0"/>
                </a:rPr>
                <a:t>x</a:t>
              </a:r>
              <a:endParaRPr lang="en-US" sz="24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647564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 smtClean="0">
                  <a:solidFill>
                    <a:srgbClr val="0000FF"/>
                  </a:solidFill>
                  <a:latin typeface="Arial" charset="0"/>
                </a:rPr>
                <a:t>(x)</a:t>
              </a:r>
              <a:endParaRPr lang="en-US" sz="24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3619364" y="3487688"/>
              <a:ext cx="2438400" cy="1905000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1257164" y="3487688"/>
              <a:ext cx="2344738" cy="1905000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619364" y="3563888"/>
              <a:ext cx="0" cy="19050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924" y="4464619"/>
              <a:ext cx="391215" cy="33253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007604" y="2096852"/>
            <a:ext cx="802889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MATLAB:</a:t>
            </a:r>
          </a:p>
          <a:p>
            <a:endParaRPr lang="en-US" b="0" dirty="0"/>
          </a:p>
          <a:p>
            <a:r>
              <a:rPr lang="en-US" dirty="0" smtClean="0"/>
              <a:t>X = </a:t>
            </a:r>
            <a:r>
              <a:rPr lang="en-US" dirty="0" err="1" smtClean="0"/>
              <a:t>randn</a:t>
            </a:r>
            <a:r>
              <a:rPr lang="en-US" dirty="0" smtClean="0"/>
              <a:t>(100,200);</a:t>
            </a:r>
            <a:r>
              <a:rPr lang="en-US" b="0" dirty="0" smtClean="0"/>
              <a:t>%</a:t>
            </a:r>
            <a:r>
              <a:rPr lang="en-US" b="0" dirty="0" err="1" smtClean="0"/>
              <a:t>generează</a:t>
            </a:r>
            <a:r>
              <a:rPr lang="en-US" b="0" dirty="0" smtClean="0"/>
              <a:t> o </a:t>
            </a:r>
            <a:r>
              <a:rPr lang="en-US" b="0" dirty="0" err="1" smtClean="0"/>
              <a:t>matrice</a:t>
            </a:r>
            <a:r>
              <a:rPr lang="en-US" b="0" dirty="0" smtClean="0"/>
              <a:t> 100 x 200 de </a:t>
            </a:r>
            <a:r>
              <a:rPr lang="en-US" b="0" dirty="0" err="1" smtClean="0"/>
              <a:t>variabile</a:t>
            </a:r>
            <a:r>
              <a:rPr lang="en-US" b="0" dirty="0" smtClean="0"/>
              <a:t> cu 			     % </a:t>
            </a:r>
            <a:r>
              <a:rPr lang="en-US" b="0" dirty="0" err="1" smtClean="0"/>
              <a:t>distributie</a:t>
            </a:r>
            <a:r>
              <a:rPr lang="en-US" b="0" dirty="0" smtClean="0"/>
              <a:t> </a:t>
            </a:r>
            <a:r>
              <a:rPr lang="en-US" b="0" dirty="0" err="1" smtClean="0"/>
              <a:t>normala</a:t>
            </a:r>
            <a:r>
              <a:rPr lang="en-US" b="0" dirty="0" smtClean="0"/>
              <a:t> standard: </a:t>
            </a:r>
          </a:p>
          <a:p>
            <a:r>
              <a:rPr lang="en-US" b="0" dirty="0"/>
              <a:t>	</a:t>
            </a:r>
            <a:r>
              <a:rPr lang="en-US" b="0" dirty="0" smtClean="0"/>
              <a:t>	     %</a:t>
            </a:r>
            <a:r>
              <a:rPr lang="en-US" b="0" dirty="0" err="1" smtClean="0"/>
              <a:t>medie</a:t>
            </a:r>
            <a:r>
              <a:rPr lang="en-US" b="0" dirty="0" smtClean="0"/>
              <a:t> = 0, </a:t>
            </a:r>
            <a:r>
              <a:rPr lang="en-US" b="0" dirty="0" err="1" smtClean="0"/>
              <a:t>deviatie</a:t>
            </a:r>
            <a:r>
              <a:rPr lang="en-US" b="0" dirty="0" smtClean="0"/>
              <a:t> standard = 1</a:t>
            </a:r>
          </a:p>
          <a:p>
            <a:r>
              <a:rPr lang="en-US" dirty="0" smtClean="0"/>
              <a:t>X = mu + sigma * </a:t>
            </a:r>
            <a:r>
              <a:rPr lang="en-US" dirty="0" err="1" smtClean="0"/>
              <a:t>randn</a:t>
            </a:r>
            <a:r>
              <a:rPr lang="en-US" dirty="0" smtClean="0"/>
              <a:t>(100,200);</a:t>
            </a:r>
            <a:r>
              <a:rPr lang="en-US" b="0" dirty="0" smtClean="0"/>
              <a:t> %</a:t>
            </a:r>
            <a:r>
              <a:rPr lang="en-US" b="0" dirty="0" err="1" smtClean="0"/>
              <a:t>medie</a:t>
            </a:r>
            <a:r>
              <a:rPr lang="en-US" b="0" dirty="0" smtClean="0"/>
              <a:t> = mu, </a:t>
            </a:r>
            <a:r>
              <a:rPr lang="en-US" b="0" dirty="0" err="1" smtClean="0"/>
              <a:t>deviatie</a:t>
            </a:r>
            <a:r>
              <a:rPr lang="en-US" b="0" dirty="0" smtClean="0"/>
              <a:t> standard = sigma</a:t>
            </a:r>
          </a:p>
        </p:txBody>
      </p:sp>
    </p:spTree>
    <p:extLst>
      <p:ext uri="{BB962C8B-B14F-4D97-AF65-F5344CB8AC3E}">
        <p14:creationId xmlns:p14="http://schemas.microsoft.com/office/powerpoint/2010/main" val="13146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  <a:latin typeface="Times New Roman" charset="0"/>
              </a:rPr>
              <a:t>Regula</a:t>
            </a: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 68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-95-</a:t>
            </a: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99.7</a:t>
            </a:r>
            <a:endParaRPr lang="en-US" dirty="0"/>
          </a:p>
        </p:txBody>
      </p:sp>
      <p:pic>
        <p:nvPicPr>
          <p:cNvPr id="30" name="Picture 3" descr="norm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2296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4"/>
          <p:cNvGrpSpPr>
            <a:grpSpLocks/>
          </p:cNvGrpSpPr>
          <p:nvPr/>
        </p:nvGrpSpPr>
        <p:grpSpPr bwMode="auto">
          <a:xfrm>
            <a:off x="3600453" y="3608391"/>
            <a:ext cx="2051051" cy="506413"/>
            <a:chOff x="2268" y="2273"/>
            <a:chExt cx="1292" cy="319"/>
          </a:xfrm>
        </p:grpSpPr>
        <p:sp>
          <p:nvSpPr>
            <p:cNvPr id="32" name="Line 5"/>
            <p:cNvSpPr>
              <a:spLocks noChangeShapeType="1"/>
            </p:cNvSpPr>
            <p:nvPr/>
          </p:nvSpPr>
          <p:spPr bwMode="auto">
            <a:xfrm flipH="1">
              <a:off x="2496" y="259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33" name="Line 6"/>
            <p:cNvSpPr>
              <a:spLocks noChangeShapeType="1"/>
            </p:cNvSpPr>
            <p:nvPr/>
          </p:nvSpPr>
          <p:spPr bwMode="auto">
            <a:xfrm>
              <a:off x="2928" y="259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>
              <a:off x="2268" y="2273"/>
              <a:ext cx="1292" cy="26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b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</a:rPr>
                <a:t>68</a:t>
              </a: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</a:rPr>
                <a:t>% din date</a:t>
              </a:r>
              <a:endParaRPr lang="en-US" sz="2400" b="1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381000" y="5943600"/>
            <a:ext cx="84582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n-US"/>
          </a:p>
        </p:txBody>
      </p:sp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533400" y="1600200"/>
            <a:ext cx="533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n-US"/>
          </a:p>
        </p:txBody>
      </p:sp>
      <p:grpSp>
        <p:nvGrpSpPr>
          <p:cNvPr id="37" name="Group 10"/>
          <p:cNvGrpSpPr>
            <a:grpSpLocks/>
          </p:cNvGrpSpPr>
          <p:nvPr/>
        </p:nvGrpSpPr>
        <p:grpSpPr bwMode="auto">
          <a:xfrm>
            <a:off x="3124200" y="4525961"/>
            <a:ext cx="3035300" cy="427038"/>
            <a:chOff x="1968" y="2851"/>
            <a:chExt cx="1912" cy="269"/>
          </a:xfrm>
        </p:grpSpPr>
        <p:sp>
          <p:nvSpPr>
            <p:cNvPr id="38" name="Line 11"/>
            <p:cNvSpPr>
              <a:spLocks noChangeShapeType="1"/>
            </p:cNvSpPr>
            <p:nvPr/>
          </p:nvSpPr>
          <p:spPr bwMode="auto">
            <a:xfrm flipH="1">
              <a:off x="1968" y="3120"/>
              <a:ext cx="10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>
              <a:off x="3024" y="3120"/>
              <a:ext cx="8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40" name="Text Box 13"/>
            <p:cNvSpPr txBox="1">
              <a:spLocks noChangeArrowheads="1"/>
            </p:cNvSpPr>
            <p:nvPr/>
          </p:nvSpPr>
          <p:spPr bwMode="auto">
            <a:xfrm>
              <a:off x="2236" y="2851"/>
              <a:ext cx="1429" cy="26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b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</a:rPr>
                <a:t>95</a:t>
              </a: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</a:rPr>
                <a:t>% din date</a:t>
              </a:r>
              <a:endParaRPr lang="en-US" sz="2400" b="1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grpSp>
        <p:nvGrpSpPr>
          <p:cNvPr id="41" name="Group 14"/>
          <p:cNvGrpSpPr>
            <a:grpSpLocks/>
          </p:cNvGrpSpPr>
          <p:nvPr/>
        </p:nvGrpSpPr>
        <p:grpSpPr bwMode="auto">
          <a:xfrm>
            <a:off x="1981200" y="5334006"/>
            <a:ext cx="5105400" cy="415926"/>
            <a:chOff x="1248" y="3360"/>
            <a:chExt cx="3216" cy="262"/>
          </a:xfrm>
        </p:grpSpPr>
        <p:sp>
          <p:nvSpPr>
            <p:cNvPr id="42" name="Line 15"/>
            <p:cNvSpPr>
              <a:spLocks noChangeShapeType="1"/>
            </p:cNvSpPr>
            <p:nvPr/>
          </p:nvSpPr>
          <p:spPr bwMode="auto">
            <a:xfrm flipH="1">
              <a:off x="1248" y="3600"/>
              <a:ext cx="18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43" name="Line 16"/>
            <p:cNvSpPr>
              <a:spLocks noChangeShapeType="1"/>
            </p:cNvSpPr>
            <p:nvPr/>
          </p:nvSpPr>
          <p:spPr bwMode="auto">
            <a:xfrm>
              <a:off x="3072" y="3600"/>
              <a:ext cx="13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44" name="Text Box 17"/>
            <p:cNvSpPr txBox="1">
              <a:spLocks noChangeArrowheads="1"/>
            </p:cNvSpPr>
            <p:nvPr/>
          </p:nvSpPr>
          <p:spPr bwMode="auto">
            <a:xfrm>
              <a:off x="1968" y="3360"/>
              <a:ext cx="1920" cy="26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b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</a:rPr>
                <a:t>99.7% </a:t>
              </a:r>
              <a:r>
                <a:rPr lang="en-US" sz="2400" b="1" dirty="0" smtClean="0">
                  <a:solidFill>
                    <a:srgbClr val="000000"/>
                  </a:solidFill>
                  <a:latin typeface="Times New Roman" charset="0"/>
                </a:rPr>
                <a:t>din date</a:t>
              </a:r>
              <a:endParaRPr lang="en-US" sz="2400" b="1" dirty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45" name="Rectangle 18"/>
          <p:cNvSpPr>
            <a:spLocks noChangeArrowheads="1"/>
          </p:cNvSpPr>
          <p:nvPr/>
        </p:nvSpPr>
        <p:spPr bwMode="auto">
          <a:xfrm>
            <a:off x="533400" y="5791200"/>
            <a:ext cx="533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n-US"/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6060436"/>
            <a:ext cx="254000" cy="2159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6060436"/>
            <a:ext cx="596900" cy="2159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003286"/>
            <a:ext cx="825500" cy="3302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03286"/>
            <a:ext cx="482600" cy="3302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003286"/>
            <a:ext cx="482600" cy="3302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03286"/>
            <a:ext cx="825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2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4257092"/>
            <a:ext cx="799288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MATLAB</a:t>
            </a:r>
            <a:r>
              <a:rPr lang="en-US" b="0" dirty="0" smtClean="0"/>
              <a:t>:</a:t>
            </a:r>
          </a:p>
          <a:p>
            <a:r>
              <a:rPr lang="en-US" b="0" dirty="0" smtClean="0">
                <a:solidFill>
                  <a:srgbClr val="0000FF"/>
                </a:solidFill>
              </a:rPr>
              <a:t>for</a:t>
            </a:r>
            <a:r>
              <a:rPr lang="en-US" b="0" dirty="0" smtClean="0"/>
              <a:t> </a:t>
            </a:r>
            <a:r>
              <a:rPr lang="en-US" b="0" dirty="0"/>
              <a:t>sigma = [1 5 25]</a:t>
            </a:r>
          </a:p>
          <a:p>
            <a:r>
              <a:rPr lang="en-US" b="0" dirty="0" smtClean="0"/>
              <a:t>	</a:t>
            </a:r>
            <a:r>
              <a:rPr lang="en-US" dirty="0" err="1" smtClean="0"/>
              <a:t>zgomot</a:t>
            </a:r>
            <a:r>
              <a:rPr lang="en-US" dirty="0" smtClean="0"/>
              <a:t> </a:t>
            </a:r>
            <a:r>
              <a:rPr lang="en-US" dirty="0"/>
              <a:t>= sigma*</a:t>
            </a:r>
            <a:r>
              <a:rPr lang="en-US" dirty="0" err="1"/>
              <a:t>randn</a:t>
            </a:r>
            <a:r>
              <a:rPr lang="en-US" dirty="0"/>
              <a:t>(size(</a:t>
            </a:r>
            <a:r>
              <a:rPr lang="en-US" dirty="0" err="1"/>
              <a:t>img</a:t>
            </a:r>
            <a:r>
              <a:rPr lang="en-US" dirty="0"/>
              <a:t>))</a:t>
            </a:r>
            <a:r>
              <a:rPr lang="en-US" dirty="0" smtClean="0"/>
              <a:t>;%</a:t>
            </a:r>
            <a:r>
              <a:rPr lang="en-US" b="0" dirty="0" err="1" smtClean="0"/>
              <a:t>medie</a:t>
            </a:r>
            <a:r>
              <a:rPr lang="en-US" b="0" dirty="0" smtClean="0"/>
              <a:t> = 0, dev. std. = sigma</a:t>
            </a:r>
            <a:endParaRPr lang="en-US" b="0" dirty="0"/>
          </a:p>
          <a:p>
            <a:r>
              <a:rPr lang="en-US" b="0" dirty="0" smtClean="0"/>
              <a:t>	</a:t>
            </a:r>
            <a:r>
              <a:rPr lang="en-US" b="0" dirty="0" err="1" smtClean="0"/>
              <a:t>newImg</a:t>
            </a:r>
            <a:r>
              <a:rPr lang="en-US" b="0" dirty="0" smtClean="0"/>
              <a:t> </a:t>
            </a:r>
            <a:r>
              <a:rPr lang="en-US" b="0" dirty="0"/>
              <a:t>= uint8(round(double(</a:t>
            </a:r>
            <a:r>
              <a:rPr lang="en-US" b="0" dirty="0" err="1"/>
              <a:t>img</a:t>
            </a:r>
            <a:r>
              <a:rPr lang="en-US" b="0" dirty="0"/>
              <a:t>) + </a:t>
            </a:r>
            <a:r>
              <a:rPr lang="en-US" b="0" dirty="0" err="1"/>
              <a:t>zgomot</a:t>
            </a:r>
            <a:r>
              <a:rPr lang="en-US" b="0" dirty="0"/>
              <a:t>));</a:t>
            </a:r>
          </a:p>
          <a:p>
            <a:r>
              <a:rPr lang="en-US" b="0" dirty="0" smtClean="0"/>
              <a:t>	figure</a:t>
            </a:r>
            <a:r>
              <a:rPr lang="en-US" b="0" dirty="0"/>
              <a:t>, </a:t>
            </a:r>
            <a:r>
              <a:rPr lang="en-US" b="0" dirty="0" err="1"/>
              <a:t>imshow</a:t>
            </a:r>
            <a:r>
              <a:rPr lang="en-US" b="0" dirty="0"/>
              <a:t>(</a:t>
            </a:r>
            <a:r>
              <a:rPr lang="en-US" b="0" dirty="0" err="1"/>
              <a:t>newImg</a:t>
            </a:r>
            <a:r>
              <a:rPr lang="en-US" b="0" dirty="0" smtClean="0"/>
              <a:t>);</a:t>
            </a:r>
            <a:endParaRPr lang="en-US" b="0" dirty="0"/>
          </a:p>
          <a:p>
            <a:r>
              <a:rPr lang="en-US" b="0" dirty="0">
                <a:solidFill>
                  <a:srgbClr val="0000FF"/>
                </a:solidFill>
              </a:rPr>
              <a:t>end</a:t>
            </a:r>
          </a:p>
        </p:txBody>
      </p:sp>
      <p:pic>
        <p:nvPicPr>
          <p:cNvPr id="4" name="Picture 3" descr="img_sigma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8" t="11921" r="37611" b="27919"/>
          <a:stretch/>
        </p:blipFill>
        <p:spPr>
          <a:xfrm>
            <a:off x="863588" y="935432"/>
            <a:ext cx="2303493" cy="2625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588" y="3563724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s</a:t>
            </a:r>
            <a:r>
              <a:rPr lang="en-US" b="0" dirty="0" smtClean="0"/>
              <a:t>igma = 1</a:t>
            </a:r>
            <a:endParaRPr lang="en-US" b="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635896" y="935432"/>
            <a:ext cx="2268252" cy="2997624"/>
            <a:chOff x="3635896" y="935432"/>
            <a:chExt cx="2268252" cy="2997624"/>
          </a:xfrm>
        </p:grpSpPr>
        <p:pic>
          <p:nvPicPr>
            <p:cNvPr id="5" name="Picture 4" descr="img_sigma5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12414" r="37610" b="27918"/>
            <a:stretch/>
          </p:blipFill>
          <p:spPr>
            <a:xfrm>
              <a:off x="3635896" y="935432"/>
              <a:ext cx="2260437" cy="260437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35896" y="3563724"/>
              <a:ext cx="226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/>
                <a:t>s</a:t>
              </a:r>
              <a:r>
                <a:rPr lang="en-US" b="0" dirty="0" smtClean="0"/>
                <a:t>igma = 5</a:t>
              </a:r>
              <a:endParaRPr lang="en-US" b="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08204" y="935432"/>
            <a:ext cx="2304256" cy="2997624"/>
            <a:chOff x="6408204" y="935432"/>
            <a:chExt cx="2304256" cy="2997624"/>
          </a:xfrm>
        </p:grpSpPr>
        <p:pic>
          <p:nvPicPr>
            <p:cNvPr id="6" name="Picture 5" descr="img_sigma25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12414" r="37610" b="27918"/>
            <a:stretch/>
          </p:blipFill>
          <p:spPr>
            <a:xfrm>
              <a:off x="6408204" y="935432"/>
              <a:ext cx="2281965" cy="260437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444208" y="3563724"/>
              <a:ext cx="226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/>
                <a:t>s</a:t>
              </a:r>
              <a:r>
                <a:rPr lang="en-US" b="0" dirty="0" smtClean="0"/>
                <a:t>igma = 25</a:t>
              </a:r>
              <a:endParaRPr lang="en-US" b="0" dirty="0"/>
            </a:p>
          </p:txBody>
        </p:sp>
      </p:grpSp>
      <p:sp>
        <p:nvSpPr>
          <p:cNvPr id="11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862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Zgomot</a:t>
            </a:r>
            <a:r>
              <a:rPr lang="en-US" b="0" dirty="0" smtClean="0"/>
              <a:t> normal – </a:t>
            </a:r>
            <a:r>
              <a:rPr lang="en-US" b="0" dirty="0" err="1" smtClean="0"/>
              <a:t>efectul</a:t>
            </a:r>
            <a:r>
              <a:rPr lang="en-US" b="0" dirty="0" smtClean="0"/>
              <a:t> </a:t>
            </a:r>
            <a:r>
              <a:rPr lang="en-US" b="0" dirty="0" err="1" smtClean="0"/>
              <a:t>lui</a:t>
            </a:r>
            <a:r>
              <a:rPr lang="en-US" b="0" dirty="0" smtClean="0"/>
              <a:t> 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111" y="247265"/>
            <a:ext cx="439321" cy="3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8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2951" name="Title 9"/>
          <p:cNvSpPr>
            <a:spLocks noGrp="1"/>
          </p:cNvSpPr>
          <p:nvPr>
            <p:ph type="title"/>
          </p:nvPr>
        </p:nvSpPr>
        <p:spPr>
          <a:xfrm>
            <a:off x="665162" y="0"/>
            <a:ext cx="8155310" cy="1143000"/>
          </a:xfrm>
        </p:spPr>
        <p:txBody>
          <a:bodyPr/>
          <a:lstStyle/>
          <a:p>
            <a:r>
              <a:rPr lang="en-US" dirty="0" err="1"/>
              <a:t>Motivație</a:t>
            </a:r>
            <a:r>
              <a:rPr lang="en-US" dirty="0"/>
              <a:t>: </a:t>
            </a:r>
            <a:r>
              <a:rPr lang="en-US" dirty="0" err="1"/>
              <a:t>reducerea</a:t>
            </a:r>
            <a:r>
              <a:rPr lang="en-US" dirty="0"/>
              <a:t> de </a:t>
            </a:r>
            <a:r>
              <a:rPr lang="en-US" dirty="0" err="1"/>
              <a:t>zgomot</a:t>
            </a:r>
            <a:endParaRPr lang="en-US" dirty="0" smtClean="0"/>
          </a:p>
        </p:txBody>
      </p:sp>
      <p:sp>
        <p:nvSpPr>
          <p:cNvPr id="56328" name="Content Placeholder 12"/>
          <p:cNvSpPr>
            <a:spLocks noGrp="1"/>
          </p:cNvSpPr>
          <p:nvPr>
            <p:ph idx="1"/>
          </p:nvPr>
        </p:nvSpPr>
        <p:spPr>
          <a:xfrm>
            <a:off x="665163" y="4159250"/>
            <a:ext cx="7772400" cy="2698750"/>
          </a:xfrm>
        </p:spPr>
        <p:txBody>
          <a:bodyPr/>
          <a:lstStyle/>
          <a:p>
            <a:r>
              <a:rPr lang="en-US" sz="2400" dirty="0" err="1"/>
              <a:t>Chiar</a:t>
            </a:r>
            <a:r>
              <a:rPr lang="en-US" sz="2400" dirty="0"/>
              <a:t> </a:t>
            </a:r>
            <a:r>
              <a:rPr lang="en-US" sz="2400" dirty="0" err="1"/>
              <a:t>şi</a:t>
            </a:r>
            <a:r>
              <a:rPr lang="en-US" sz="2400" dirty="0"/>
              <a:t> </a:t>
            </a:r>
            <a:r>
              <a:rPr lang="en-US" sz="2400" dirty="0" err="1"/>
              <a:t>imagini</a:t>
            </a:r>
            <a:r>
              <a:rPr lang="en-US" sz="2400" dirty="0"/>
              <a:t> multiple ale </a:t>
            </a:r>
            <a:r>
              <a:rPr lang="en-US" sz="2400" b="1" dirty="0" err="1"/>
              <a:t>aceleaşi</a:t>
            </a:r>
            <a:r>
              <a:rPr lang="en-US" sz="2400" b="1" dirty="0"/>
              <a:t> scene </a:t>
            </a:r>
            <a:r>
              <a:rPr lang="en-US" sz="2400" b="1" dirty="0" err="1"/>
              <a:t>statice</a:t>
            </a:r>
            <a:r>
              <a:rPr lang="en-US" sz="2400" dirty="0"/>
              <a:t> nu </a:t>
            </a:r>
            <a:r>
              <a:rPr lang="en-US" sz="2400" dirty="0" err="1"/>
              <a:t>vor</a:t>
            </a:r>
            <a:r>
              <a:rPr lang="en-US" sz="2400" dirty="0"/>
              <a:t> fi </a:t>
            </a:r>
            <a:r>
              <a:rPr lang="en-US" sz="2400" dirty="0" err="1"/>
              <a:t>identice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Cum </a:t>
            </a:r>
            <a:r>
              <a:rPr lang="en-US" sz="2400" dirty="0" err="1" smtClean="0"/>
              <a:t>putem</a:t>
            </a:r>
            <a:r>
              <a:rPr lang="en-US" sz="2400" dirty="0" smtClean="0"/>
              <a:t> reduce </a:t>
            </a:r>
            <a:r>
              <a:rPr lang="en-US" sz="2400" dirty="0" err="1" smtClean="0"/>
              <a:t>zgomotul</a:t>
            </a:r>
            <a:r>
              <a:rPr lang="en-US" sz="2400" dirty="0" smtClean="0"/>
              <a:t>, </a:t>
            </a:r>
            <a:r>
              <a:rPr lang="en-US" sz="2400" dirty="0" err="1" smtClean="0"/>
              <a:t>adică</a:t>
            </a:r>
            <a:r>
              <a:rPr lang="en-US" sz="2400" dirty="0" smtClean="0"/>
              <a:t> </a:t>
            </a:r>
            <a:r>
              <a:rPr lang="en-US" sz="2400" dirty="0" err="1" smtClean="0"/>
              <a:t>să</a:t>
            </a:r>
            <a:r>
              <a:rPr lang="en-US" sz="2400" dirty="0" smtClean="0"/>
              <a:t> </a:t>
            </a:r>
            <a:r>
              <a:rPr lang="en-US" sz="2400" dirty="0" err="1" smtClean="0"/>
              <a:t>estimăm</a:t>
            </a:r>
            <a:r>
              <a:rPr lang="en-US" sz="2400" dirty="0" smtClean="0"/>
              <a:t> </a:t>
            </a:r>
            <a:r>
              <a:rPr lang="en-US" sz="2400" dirty="0" err="1" smtClean="0"/>
              <a:t>adevăratele</a:t>
            </a:r>
            <a:r>
              <a:rPr lang="en-US" sz="2400" dirty="0" smtClean="0"/>
              <a:t> </a:t>
            </a:r>
            <a:r>
              <a:rPr lang="en-US" sz="2400" dirty="0" err="1" smtClean="0"/>
              <a:t>intensități</a:t>
            </a:r>
            <a:r>
              <a:rPr lang="en-US" sz="2400" dirty="0" smtClean="0"/>
              <a:t>?</a:t>
            </a:r>
          </a:p>
          <a:p>
            <a:r>
              <a:rPr lang="en-US" sz="2400" dirty="0" err="1"/>
              <a:t>Dacă</a:t>
            </a:r>
            <a:r>
              <a:rPr lang="en-US" sz="2400" dirty="0"/>
              <a:t> </a:t>
            </a: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imagini</a:t>
            </a:r>
            <a:r>
              <a:rPr lang="en-US" sz="2400" dirty="0"/>
              <a:t> </a:t>
            </a:r>
            <a:r>
              <a:rPr lang="en-US" sz="2400" dirty="0" err="1"/>
              <a:t>luăm</a:t>
            </a:r>
            <a:r>
              <a:rPr lang="en-US" sz="2400" dirty="0"/>
              <a:t> </a:t>
            </a:r>
            <a:r>
              <a:rPr lang="en-US" sz="2400" dirty="0" smtClean="0"/>
              <a:t>media</a:t>
            </a:r>
          </a:p>
          <a:p>
            <a:r>
              <a:rPr lang="en-US" sz="2400" b="1" dirty="0" smtClean="0"/>
              <a:t>Dar </a:t>
            </a:r>
            <a:r>
              <a:rPr lang="en-US" sz="2400" b="1" dirty="0" err="1"/>
              <a:t>dacă</a:t>
            </a:r>
            <a:r>
              <a:rPr lang="en-US" sz="2400" b="1" dirty="0"/>
              <a:t> </a:t>
            </a:r>
            <a:r>
              <a:rPr lang="en-US" sz="2400" b="1" dirty="0" err="1"/>
              <a:t>avem</a:t>
            </a:r>
            <a:r>
              <a:rPr lang="en-US" sz="2400" b="1" dirty="0"/>
              <a:t> </a:t>
            </a:r>
            <a:r>
              <a:rPr lang="en-US" sz="2400" b="1" dirty="0" err="1" smtClean="0"/>
              <a:t>doar</a:t>
            </a:r>
            <a:r>
              <a:rPr lang="en-US" sz="2400" b="1" dirty="0" smtClean="0"/>
              <a:t> o </a:t>
            </a:r>
            <a:r>
              <a:rPr lang="en-US" sz="2400" b="1" dirty="0" err="1"/>
              <a:t>singură</a:t>
            </a:r>
            <a:r>
              <a:rPr lang="en-US" sz="2400" b="1" dirty="0"/>
              <a:t> imagine?</a:t>
            </a:r>
          </a:p>
          <a:p>
            <a:endParaRPr lang="en-US" sz="2400" b="1" dirty="0" smtClean="0"/>
          </a:p>
        </p:txBody>
      </p:sp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03600" y="1420813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82954" name="Picture 14" descr="noise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88088" y="1420813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im6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5210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dirty="0" smtClean="0"/>
              <a:t>O </a:t>
            </a:r>
            <a:r>
              <a:rPr lang="en-US" dirty="0" err="1"/>
              <a:t>p</a:t>
            </a:r>
            <a:r>
              <a:rPr lang="en-US" dirty="0" err="1" smtClean="0"/>
              <a:t>osibilă</a:t>
            </a:r>
            <a:r>
              <a:rPr lang="en-US" dirty="0" smtClean="0"/>
              <a:t> </a:t>
            </a:r>
            <a:r>
              <a:rPr lang="en-US" dirty="0" err="1" smtClean="0"/>
              <a:t>soluție</a:t>
            </a:r>
            <a:endParaRPr lang="en-US" dirty="0" smtClean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600200"/>
            <a:ext cx="86868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err="1" smtClean="0"/>
              <a:t>Ipoteze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/>
              <a:t>p</a:t>
            </a:r>
            <a:r>
              <a:rPr lang="en-US" dirty="0" err="1" smtClean="0"/>
              <a:t>ixelii</a:t>
            </a:r>
            <a:r>
              <a:rPr lang="en-US" dirty="0" smtClean="0"/>
              <a:t> “</a:t>
            </a:r>
            <a:r>
              <a:rPr lang="en-US" dirty="0" err="1" smtClean="0"/>
              <a:t>vecini</a:t>
            </a:r>
            <a:r>
              <a:rPr lang="en-US" dirty="0" smtClean="0"/>
              <a:t>” nu </a:t>
            </a:r>
            <a:r>
              <a:rPr lang="en-US" dirty="0" err="1" smtClean="0"/>
              <a:t>diferă</a:t>
            </a:r>
            <a:r>
              <a:rPr lang="en-US" dirty="0" smtClean="0"/>
              <a:t> </a:t>
            </a:r>
            <a:r>
              <a:rPr lang="en-US" dirty="0" err="1" smtClean="0"/>
              <a:t>prea</a:t>
            </a:r>
            <a:r>
              <a:rPr lang="en-US" dirty="0" smtClean="0"/>
              <a:t> </a:t>
            </a:r>
            <a:r>
              <a:rPr lang="en-US" dirty="0" err="1" smtClean="0"/>
              <a:t>mult</a:t>
            </a:r>
            <a:r>
              <a:rPr lang="en-US" dirty="0" smtClean="0"/>
              <a:t> </a:t>
            </a:r>
            <a:r>
              <a:rPr lang="en-US" dirty="0" err="1" smtClean="0"/>
              <a:t>între</a:t>
            </a:r>
            <a:r>
              <a:rPr lang="en-US" dirty="0" smtClean="0"/>
              <a:t> </a:t>
            </a:r>
            <a:r>
              <a:rPr lang="en-US" dirty="0" err="1" smtClean="0"/>
              <a:t>ei</a:t>
            </a:r>
            <a:endParaRPr lang="en-US" dirty="0" smtClean="0"/>
          </a:p>
          <a:p>
            <a:pPr lvl="1"/>
            <a:r>
              <a:rPr lang="en-US" dirty="0" err="1"/>
              <a:t>z</a:t>
            </a:r>
            <a:r>
              <a:rPr lang="en-US" dirty="0" err="1" smtClean="0"/>
              <a:t>gomotul</a:t>
            </a:r>
            <a:r>
              <a:rPr lang="en-US" dirty="0" smtClean="0"/>
              <a:t> care </a:t>
            </a:r>
            <a:r>
              <a:rPr lang="en-US" dirty="0" err="1" smtClean="0"/>
              <a:t>afectează</a:t>
            </a:r>
            <a:r>
              <a:rPr lang="en-US" dirty="0" smtClean="0"/>
              <a:t> </a:t>
            </a:r>
            <a:r>
              <a:rPr lang="en-US" dirty="0" err="1" smtClean="0"/>
              <a:t>pixelii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independent</a:t>
            </a:r>
          </a:p>
          <a:p>
            <a:pPr marL="457200" lvl="1" indent="0">
              <a:buNone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err="1" smtClean="0"/>
              <a:t>Soluție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/>
              <a:t>î</a:t>
            </a:r>
            <a:r>
              <a:rPr lang="en-US" dirty="0" err="1" smtClean="0"/>
              <a:t>nlocuim</a:t>
            </a:r>
            <a:r>
              <a:rPr lang="en-US" dirty="0" smtClean="0"/>
              <a:t> </a:t>
            </a:r>
            <a:r>
              <a:rPr lang="en-US" dirty="0" err="1" smtClean="0"/>
              <a:t>valoarea</a:t>
            </a:r>
            <a:r>
              <a:rPr lang="en-US" dirty="0" smtClean="0"/>
              <a:t> </a:t>
            </a:r>
            <a:r>
              <a:rPr lang="en-US" dirty="0" err="1" smtClean="0"/>
              <a:t>fiecărui</a:t>
            </a:r>
            <a:r>
              <a:rPr lang="en-US" dirty="0" smtClean="0"/>
              <a:t> pixel cu media </a:t>
            </a:r>
            <a:r>
              <a:rPr lang="en-US" dirty="0" err="1" smtClean="0"/>
              <a:t>valorilor</a:t>
            </a:r>
            <a:r>
              <a:rPr lang="en-US" dirty="0" smtClean="0"/>
              <a:t> </a:t>
            </a:r>
            <a:r>
              <a:rPr lang="en-US" dirty="0" err="1" smtClean="0"/>
              <a:t>pixelilor</a:t>
            </a:r>
            <a:r>
              <a:rPr lang="en-US" dirty="0" smtClean="0"/>
              <a:t> din “</a:t>
            </a:r>
            <a:r>
              <a:rPr lang="en-US" dirty="0" err="1" smtClean="0"/>
              <a:t>vecinătatea</a:t>
            </a:r>
            <a:r>
              <a:rPr lang="en-US" dirty="0" smtClean="0"/>
              <a:t>” </a:t>
            </a:r>
            <a:r>
              <a:rPr lang="en-US" dirty="0" err="1" smtClean="0"/>
              <a:t>lui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53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posibilă</a:t>
            </a:r>
            <a:r>
              <a:rPr lang="en-US" dirty="0"/>
              <a:t> </a:t>
            </a:r>
            <a:r>
              <a:rPr lang="en-US" dirty="0" err="1"/>
              <a:t>soluție</a:t>
            </a:r>
            <a:endParaRPr lang="en-US" dirty="0" smtClean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Înlocuim</a:t>
            </a:r>
            <a:r>
              <a:rPr lang="en-US" dirty="0" smtClean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fiecărui</a:t>
            </a:r>
            <a:r>
              <a:rPr lang="en-US" dirty="0"/>
              <a:t> pixel cu media </a:t>
            </a:r>
            <a:r>
              <a:rPr lang="en-US" dirty="0" err="1"/>
              <a:t>valorilor</a:t>
            </a:r>
            <a:r>
              <a:rPr lang="en-US" dirty="0"/>
              <a:t> </a:t>
            </a:r>
            <a:r>
              <a:rPr lang="en-US" dirty="0" err="1"/>
              <a:t>pixelilor</a:t>
            </a:r>
            <a:r>
              <a:rPr lang="en-US" dirty="0"/>
              <a:t> din </a:t>
            </a:r>
            <a:r>
              <a:rPr lang="en-US" dirty="0" err="1"/>
              <a:t>vecinătatea</a:t>
            </a:r>
            <a:r>
              <a:rPr lang="en-US" dirty="0"/>
              <a:t> </a:t>
            </a:r>
            <a:r>
              <a:rPr lang="en-US" dirty="0" err="1"/>
              <a:t>lui</a:t>
            </a:r>
            <a:endParaRPr lang="en-US" dirty="0"/>
          </a:p>
          <a:p>
            <a:pPr>
              <a:buFontTx/>
              <a:buChar char="•"/>
            </a:pPr>
            <a:r>
              <a:rPr lang="en-US" dirty="0" err="1" smtClean="0"/>
              <a:t>Exemplu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1D:</a:t>
            </a:r>
          </a:p>
        </p:txBody>
      </p:sp>
      <p:pic>
        <p:nvPicPr>
          <p:cNvPr id="84996" name="Picture 4" descr="smoothing-d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3" name="Picture 5" descr="smoothing-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4" name="Picture 6" descr="smoothing-d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5" name="Picture 7" descr="smoothing-d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6" name="Picture 8" descr="smoothing-d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419"/>
          <p:cNvSpPr txBox="1">
            <a:spLocks noChangeArrowheads="1"/>
          </p:cNvSpPr>
          <p:nvPr/>
        </p:nvSpPr>
        <p:spPr bwMode="auto">
          <a:xfrm>
            <a:off x="6768244" y="6561348"/>
            <a:ext cx="24288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S.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17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dirty="0" err="1" smtClean="0"/>
              <a:t>Medie</a:t>
            </a:r>
            <a:r>
              <a:rPr lang="en-US" dirty="0" smtClean="0"/>
              <a:t> </a:t>
            </a:r>
            <a:r>
              <a:rPr lang="en-US" dirty="0" err="1" smtClean="0"/>
              <a:t>ponderată</a:t>
            </a:r>
            <a:endParaRPr lang="en-US" dirty="0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Putem</a:t>
            </a:r>
            <a:r>
              <a:rPr lang="en-US" dirty="0" smtClean="0"/>
              <a:t> </a:t>
            </a:r>
            <a:r>
              <a:rPr lang="en-US" dirty="0" err="1" smtClean="0"/>
              <a:t>adaugă</a:t>
            </a:r>
            <a:r>
              <a:rPr lang="en-US" dirty="0" smtClean="0"/>
              <a:t> </a:t>
            </a:r>
            <a:r>
              <a:rPr lang="en-US" dirty="0" err="1" smtClean="0"/>
              <a:t>ponderi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fiecare</a:t>
            </a:r>
            <a:r>
              <a:rPr lang="en-US" dirty="0" smtClean="0"/>
              <a:t> pixel</a:t>
            </a:r>
          </a:p>
          <a:p>
            <a:r>
              <a:rPr lang="en-US" i="1" dirty="0" err="1" smtClean="0"/>
              <a:t>Ponderi</a:t>
            </a:r>
            <a:r>
              <a:rPr lang="en-US" i="1" dirty="0" smtClean="0"/>
              <a:t> </a:t>
            </a:r>
            <a:r>
              <a:rPr lang="en-US" dirty="0" smtClean="0"/>
              <a:t> [1, 1, 1, 1, 1]  / 5 </a:t>
            </a:r>
          </a:p>
        </p:txBody>
      </p:sp>
      <p:pic>
        <p:nvPicPr>
          <p:cNvPr id="86020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19"/>
          <p:cNvSpPr txBox="1">
            <a:spLocks noChangeArrowheads="1"/>
          </p:cNvSpPr>
          <p:nvPr/>
        </p:nvSpPr>
        <p:spPr bwMode="auto">
          <a:xfrm>
            <a:off x="6768244" y="6561348"/>
            <a:ext cx="24288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S.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85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Ponderi</a:t>
            </a:r>
            <a:r>
              <a:rPr lang="en-US" dirty="0" smtClean="0"/>
              <a:t> ne-</a:t>
            </a:r>
            <a:r>
              <a:rPr lang="en-US" dirty="0" err="1" smtClean="0"/>
              <a:t>uniforme</a:t>
            </a:r>
            <a:r>
              <a:rPr lang="en-US" dirty="0" smtClean="0"/>
              <a:t> [1, 4, 6, 4, 1] / 16</a:t>
            </a:r>
          </a:p>
        </p:txBody>
      </p:sp>
      <p:pic>
        <p:nvPicPr>
          <p:cNvPr id="87044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1425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dirty="0" err="1" smtClean="0"/>
              <a:t>Medie</a:t>
            </a:r>
            <a:r>
              <a:rPr lang="en-US" dirty="0" smtClean="0"/>
              <a:t> </a:t>
            </a:r>
            <a:r>
              <a:rPr lang="en-US" dirty="0" err="1" smtClean="0"/>
              <a:t>ponderată</a:t>
            </a:r>
            <a:endParaRPr lang="en-US" dirty="0" smtClean="0"/>
          </a:p>
        </p:txBody>
      </p:sp>
      <p:sp>
        <p:nvSpPr>
          <p:cNvPr id="8" name="Text Box 419"/>
          <p:cNvSpPr txBox="1">
            <a:spLocks noChangeArrowheads="1"/>
          </p:cNvSpPr>
          <p:nvPr/>
        </p:nvSpPr>
        <p:spPr bwMode="auto">
          <a:xfrm>
            <a:off x="6768244" y="6561348"/>
            <a:ext cx="24288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S.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17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3037" name="Group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314249"/>
              </p:ext>
            </p:extLst>
          </p:nvPr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315" name="Rectangle 147"/>
          <p:cNvSpPr>
            <a:spLocks noChangeArrowheads="1"/>
          </p:cNvSpPr>
          <p:nvPr/>
        </p:nvSpPr>
        <p:spPr bwMode="auto">
          <a:xfrm>
            <a:off x="5076056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92488"/>
              </p:ext>
            </p:extLst>
          </p:nvPr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88439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Medie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2D 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1071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339" name="Rectangle 253"/>
          <p:cNvSpPr>
            <a:spLocks noChangeArrowheads="1"/>
          </p:cNvSpPr>
          <p:nvPr/>
        </p:nvSpPr>
        <p:spPr bwMode="auto">
          <a:xfrm>
            <a:off x="543609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89463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Medie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2D 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279314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Cursul</a:t>
            </a:r>
            <a:r>
              <a:rPr lang="en-US" dirty="0" smtClean="0"/>
              <a:t> de </a:t>
            </a:r>
            <a:r>
              <a:rPr lang="en-US" dirty="0" err="1" smtClean="0"/>
              <a:t>azi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204156"/>
            <a:ext cx="8229600" cy="4853136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Formarea</a:t>
            </a:r>
            <a:r>
              <a:rPr lang="en-US" sz="2800" dirty="0" smtClean="0"/>
              <a:t> </a:t>
            </a:r>
            <a:r>
              <a:rPr lang="en-US" sz="2800" dirty="0" err="1" smtClean="0"/>
              <a:t>imaginilor</a:t>
            </a:r>
            <a:endParaRPr lang="en-US" sz="2800" dirty="0" smtClean="0"/>
          </a:p>
          <a:p>
            <a:r>
              <a:rPr lang="en-US" sz="2800" dirty="0" smtClean="0"/>
              <a:t>Diverse </a:t>
            </a:r>
            <a:r>
              <a:rPr lang="en-US" sz="2800" dirty="0" err="1"/>
              <a:t>modele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 smtClean="0"/>
              <a:t>zgomot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imagini</a:t>
            </a:r>
            <a:endParaRPr lang="en-US" sz="2800" dirty="0" smtClean="0"/>
          </a:p>
          <a:p>
            <a:pPr lvl="1"/>
            <a:r>
              <a:rPr lang="en-US" sz="2400" dirty="0"/>
              <a:t>s</a:t>
            </a:r>
            <a:r>
              <a:rPr lang="en-US" sz="2400" dirty="0" smtClean="0"/>
              <a:t>alt and pepper</a:t>
            </a:r>
          </a:p>
          <a:p>
            <a:pPr lvl="1"/>
            <a:r>
              <a:rPr lang="en-US" sz="2400" dirty="0" err="1" smtClean="0"/>
              <a:t>impuls</a:t>
            </a:r>
            <a:endParaRPr lang="en-US" sz="2400" dirty="0" smtClean="0"/>
          </a:p>
          <a:p>
            <a:pPr lvl="1"/>
            <a:r>
              <a:rPr lang="en-US" sz="2400" dirty="0" smtClean="0"/>
              <a:t>Gaussian (normal)</a:t>
            </a:r>
            <a:endParaRPr lang="en-US" sz="2400" dirty="0"/>
          </a:p>
          <a:p>
            <a:r>
              <a:rPr lang="en-US" sz="2800" dirty="0" err="1" smtClean="0"/>
              <a:t>Filtrarea</a:t>
            </a:r>
            <a:r>
              <a:rPr lang="en-US" sz="2800" dirty="0" smtClean="0"/>
              <a:t> </a:t>
            </a:r>
            <a:r>
              <a:rPr lang="en-US" sz="2800" dirty="0" err="1" smtClean="0"/>
              <a:t>liniară</a:t>
            </a:r>
            <a:endParaRPr lang="en-US" sz="2800" dirty="0" smtClean="0"/>
          </a:p>
          <a:p>
            <a:pPr lvl="1"/>
            <a:r>
              <a:rPr lang="en-US" sz="2400" dirty="0" err="1"/>
              <a:t>c</a:t>
            </a:r>
            <a:r>
              <a:rPr lang="en-US" sz="2400" dirty="0" err="1" smtClean="0"/>
              <a:t>orelație</a:t>
            </a:r>
            <a:endParaRPr lang="en-US" sz="2400" dirty="0" smtClean="0"/>
          </a:p>
          <a:p>
            <a:pPr lvl="1"/>
            <a:r>
              <a:rPr lang="en-US" sz="2400" dirty="0" err="1"/>
              <a:t>c</a:t>
            </a:r>
            <a:r>
              <a:rPr lang="en-US" sz="2400" dirty="0" err="1" smtClean="0"/>
              <a:t>onvoluție</a:t>
            </a:r>
            <a:endParaRPr lang="en-US" dirty="0"/>
          </a:p>
          <a:p>
            <a:pPr lvl="1"/>
            <a:r>
              <a:rPr lang="en-US" sz="2400" dirty="0" err="1"/>
              <a:t>f</a:t>
            </a:r>
            <a:r>
              <a:rPr lang="en-US" sz="2400" dirty="0" err="1" smtClean="0"/>
              <a:t>iltre</a:t>
            </a:r>
            <a:r>
              <a:rPr lang="en-US" sz="2400" dirty="0" smtClean="0"/>
              <a:t>: de </a:t>
            </a:r>
            <a:r>
              <a:rPr lang="en-US" sz="2400" dirty="0" err="1" smtClean="0"/>
              <a:t>medie</a:t>
            </a:r>
            <a:r>
              <a:rPr lang="en-US" sz="2400" dirty="0" smtClean="0"/>
              <a:t>, Gaussian, </a:t>
            </a:r>
            <a:r>
              <a:rPr lang="en-US" sz="2400" dirty="0" err="1" smtClean="0"/>
              <a:t>accentuare</a:t>
            </a:r>
            <a:endParaRPr lang="en-US" sz="2400" dirty="0" smtClean="0"/>
          </a:p>
          <a:p>
            <a:pPr lvl="1"/>
            <a:r>
              <a:rPr lang="en-US" sz="2400" dirty="0" err="1"/>
              <a:t>a</a:t>
            </a:r>
            <a:r>
              <a:rPr lang="en-US" sz="2400" dirty="0" err="1" smtClean="0"/>
              <a:t>plicatie</a:t>
            </a:r>
            <a:r>
              <a:rPr lang="en-US" sz="2400" dirty="0" smtClean="0"/>
              <a:t>: </a:t>
            </a:r>
            <a:r>
              <a:rPr lang="en-US" sz="2400" dirty="0" err="1"/>
              <a:t>i</a:t>
            </a:r>
            <a:r>
              <a:rPr lang="en-US" sz="2400" dirty="0" err="1" smtClean="0"/>
              <a:t>magini</a:t>
            </a:r>
            <a:r>
              <a:rPr lang="en-US" sz="2400" dirty="0" smtClean="0"/>
              <a:t> </a:t>
            </a:r>
            <a:r>
              <a:rPr lang="en-US" sz="2400" dirty="0" err="1" smtClean="0"/>
              <a:t>hibrid</a:t>
            </a:r>
            <a:endParaRPr 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6410790" y="2178072"/>
            <a:ext cx="2304256" cy="2673588"/>
            <a:chOff x="6382544" y="1002337"/>
            <a:chExt cx="2304256" cy="2673588"/>
          </a:xfrm>
        </p:grpSpPr>
        <p:sp>
          <p:nvSpPr>
            <p:cNvPr id="6" name="TextBox 5"/>
            <p:cNvSpPr txBox="1"/>
            <p:nvPr/>
          </p:nvSpPr>
          <p:spPr>
            <a:xfrm>
              <a:off x="6526560" y="33065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magine </a:t>
              </a:r>
              <a:r>
                <a:rPr lang="en-US" dirty="0" err="1" smtClean="0"/>
                <a:t>originală</a:t>
              </a:r>
              <a:endParaRPr lang="en-US" dirty="0"/>
            </a:p>
          </p:txBody>
        </p:sp>
        <p:pic>
          <p:nvPicPr>
            <p:cNvPr id="11" name="Picture 10" descr="cameraman_clea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44" y="1002337"/>
              <a:ext cx="2268252" cy="226825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382544" y="2178072"/>
            <a:ext cx="2304256" cy="2673588"/>
            <a:chOff x="8686800" y="1002337"/>
            <a:chExt cx="2304256" cy="2673588"/>
          </a:xfrm>
        </p:grpSpPr>
        <p:sp>
          <p:nvSpPr>
            <p:cNvPr id="7" name="TextBox 6"/>
            <p:cNvSpPr txBox="1"/>
            <p:nvPr/>
          </p:nvSpPr>
          <p:spPr>
            <a:xfrm>
              <a:off x="8686800" y="33065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“salt and pepper”</a:t>
              </a:r>
              <a:endParaRPr lang="en-US" dirty="0"/>
            </a:p>
          </p:txBody>
        </p:sp>
        <p:pic>
          <p:nvPicPr>
            <p:cNvPr id="12" name="Picture 11" descr="cameraman_salt_and_pepper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804" y="1002337"/>
              <a:ext cx="2268252" cy="22682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18548" y="2178072"/>
            <a:ext cx="2268252" cy="2565576"/>
            <a:chOff x="6382544" y="3810649"/>
            <a:chExt cx="2268252" cy="2565576"/>
          </a:xfrm>
        </p:grpSpPr>
        <p:sp>
          <p:nvSpPr>
            <p:cNvPr id="8" name="TextBox 7"/>
            <p:cNvSpPr txBox="1"/>
            <p:nvPr/>
          </p:nvSpPr>
          <p:spPr>
            <a:xfrm>
              <a:off x="6490556" y="60068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impuls</a:t>
              </a:r>
              <a:endParaRPr lang="en-US" dirty="0"/>
            </a:p>
          </p:txBody>
        </p:sp>
        <p:pic>
          <p:nvPicPr>
            <p:cNvPr id="13" name="Picture 12" descr="cameraman_impuls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44" y="3810649"/>
              <a:ext cx="2268252" cy="2268252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338782" y="2178072"/>
            <a:ext cx="2340260" cy="2601580"/>
            <a:chOff x="8650796" y="3810649"/>
            <a:chExt cx="2340260" cy="2601580"/>
          </a:xfrm>
        </p:grpSpPr>
        <p:sp>
          <p:nvSpPr>
            <p:cNvPr id="9" name="TextBox 8"/>
            <p:cNvSpPr txBox="1"/>
            <p:nvPr/>
          </p:nvSpPr>
          <p:spPr>
            <a:xfrm>
              <a:off x="8650796" y="6042897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normal</a:t>
              </a:r>
              <a:endParaRPr lang="en-US" dirty="0"/>
            </a:p>
          </p:txBody>
        </p:sp>
        <p:pic>
          <p:nvPicPr>
            <p:cNvPr id="14" name="Picture 13" descr="cameraman_gaussian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804" y="3810649"/>
              <a:ext cx="2268252" cy="2268252"/>
            </a:xfrm>
            <a:prstGeom prst="rect">
              <a:avLst/>
            </a:prstGeom>
          </p:spPr>
        </p:pic>
      </p:grp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431540" y="5877272"/>
            <a:ext cx="684076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b="0" dirty="0" err="1" smtClean="0"/>
              <a:t>Filtrarea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neliniară</a:t>
            </a:r>
            <a:endParaRPr lang="en-US" sz="2800" b="0" dirty="0" smtClean="0"/>
          </a:p>
          <a:p>
            <a:pPr lvl="1"/>
            <a:r>
              <a:rPr lang="en-US" sz="2000" b="0" dirty="0" err="1"/>
              <a:t>f</a:t>
            </a:r>
            <a:r>
              <a:rPr lang="en-US" sz="2000" b="0" dirty="0" err="1" smtClean="0"/>
              <a:t>iltrul</a:t>
            </a:r>
            <a:r>
              <a:rPr lang="en-US" sz="2000" b="0" dirty="0" smtClean="0"/>
              <a:t> median</a:t>
            </a:r>
          </a:p>
        </p:txBody>
      </p:sp>
    </p:spTree>
    <p:extLst>
      <p:ext uri="{BB962C8B-B14F-4D97-AF65-F5344CB8AC3E}">
        <p14:creationId xmlns:p14="http://schemas.microsoft.com/office/powerpoint/2010/main" val="48467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0363" name="Rectangle 253"/>
          <p:cNvSpPr>
            <a:spLocks noChangeArrowheads="1"/>
          </p:cNvSpPr>
          <p:nvPr/>
        </p:nvSpPr>
        <p:spPr bwMode="auto">
          <a:xfrm>
            <a:off x="577517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0487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Medie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2D 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87555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387" name="Rectangle 253"/>
          <p:cNvSpPr>
            <a:spLocks noChangeArrowheads="1"/>
          </p:cNvSpPr>
          <p:nvPr/>
        </p:nvSpPr>
        <p:spPr bwMode="auto">
          <a:xfrm>
            <a:off x="613521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1511" name="Rectangle 127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Medie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2D 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39702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649525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Medie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2D </a:t>
            </a: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0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2535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433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71950"/>
              </p:ext>
            </p:extLst>
          </p:nvPr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?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7236296" y="3681028"/>
            <a:ext cx="360040" cy="32403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879812" y="3320988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Medie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2D 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56324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433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483050"/>
              </p:ext>
            </p:extLst>
          </p:nvPr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879812" y="3320988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Medie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2D 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9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166784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/>
                <a:gridCol w="360362"/>
                <a:gridCol w="355600"/>
                <a:gridCol w="360363"/>
                <a:gridCol w="357187"/>
                <a:gridCol w="357188"/>
                <a:gridCol w="360362"/>
                <a:gridCol w="355600"/>
                <a:gridCol w="360363"/>
                <a:gridCol w="357187"/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3435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Medie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2D 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</a:t>
            </a:r>
            <a:r>
              <a:rPr lang="en-US" dirty="0" err="1" smtClean="0">
                <a:solidFill>
                  <a:schemeClr val="tx1"/>
                </a:solidFill>
              </a:rPr>
              <a:t>orelație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611560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 smtClean="0"/>
              <a:t>Pentru</a:t>
            </a:r>
            <a:r>
              <a:rPr lang="en-US" sz="2400" b="0" dirty="0" smtClean="0"/>
              <a:t> o </a:t>
            </a:r>
            <a:r>
              <a:rPr lang="en-US" sz="2400" b="0" dirty="0" err="1" smtClean="0"/>
              <a:t>vecinătate</a:t>
            </a:r>
            <a:r>
              <a:rPr lang="en-US" sz="2400" b="0" dirty="0" smtClean="0"/>
              <a:t> de </a:t>
            </a:r>
            <a:r>
              <a:rPr lang="en-US" sz="2400" b="0" dirty="0" err="1" smtClean="0"/>
              <a:t>dimensiuni</a:t>
            </a:r>
            <a:r>
              <a:rPr lang="en-US" sz="2400" b="0" dirty="0" smtClean="0"/>
              <a:t> </a:t>
            </a:r>
            <a:r>
              <a:rPr lang="en-US" sz="2400" b="0" dirty="0"/>
              <a:t>2k+1 x 2k+1: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46085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t</a:t>
            </a:r>
            <a:r>
              <a:rPr lang="en-US" b="0" i="1" dirty="0" err="1" smtClean="0"/>
              <a:t>oți</a:t>
            </a:r>
            <a:r>
              <a:rPr lang="en-US" b="0" i="1" dirty="0" smtClean="0"/>
              <a:t> </a:t>
            </a:r>
            <a:r>
              <a:rPr lang="en-US" b="0" i="1" dirty="0" err="1" smtClean="0"/>
              <a:t>pixelii</a:t>
            </a:r>
            <a:r>
              <a:rPr lang="en-US" b="0" i="1" dirty="0" smtClean="0"/>
              <a:t> din </a:t>
            </a:r>
            <a:r>
              <a:rPr lang="en-US" b="0" i="1" dirty="0" err="1" smtClean="0"/>
              <a:t>vecinătatea</a:t>
            </a:r>
            <a:r>
              <a:rPr lang="en-US" b="0" i="1" dirty="0" smtClean="0"/>
              <a:t> </a:t>
            </a:r>
            <a:r>
              <a:rPr lang="en-US" b="0" i="1" dirty="0" err="1" smtClean="0"/>
              <a:t>pixelului</a:t>
            </a:r>
            <a:r>
              <a:rPr lang="en-US" b="0" i="1" dirty="0" smtClean="0"/>
              <a:t> (</a:t>
            </a:r>
            <a:r>
              <a:rPr lang="en-US" b="0" i="1" dirty="0" err="1"/>
              <a:t>i</a:t>
            </a:r>
            <a:r>
              <a:rPr lang="en-US" b="0" i="1" dirty="0" err="1" smtClean="0"/>
              <a:t>,j</a:t>
            </a:r>
            <a:r>
              <a:rPr lang="en-US" b="0" i="1" dirty="0" smtClean="0"/>
              <a:t>) din </a:t>
            </a:r>
            <a:r>
              <a:rPr lang="en-US" b="0" i="1" dirty="0" err="1" smtClean="0"/>
              <a:t>imaginea</a:t>
            </a:r>
            <a:r>
              <a:rPr lang="en-US" b="0" i="1" dirty="0" smtClean="0"/>
              <a:t> I</a:t>
            </a:r>
            <a:endParaRPr lang="en-US" b="0" i="1" dirty="0"/>
          </a:p>
        </p:txBody>
      </p:sp>
      <p:sp>
        <p:nvSpPr>
          <p:cNvPr id="12" name="Right Brace 11"/>
          <p:cNvSpPr/>
          <p:nvPr/>
        </p:nvSpPr>
        <p:spPr>
          <a:xfrm rot="5400000">
            <a:off x="6146615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3257550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71713" y="2917825"/>
            <a:ext cx="25193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p</a:t>
            </a:r>
            <a:r>
              <a:rPr lang="en-US" b="0" i="1" dirty="0" err="1" smtClean="0"/>
              <a:t>ondere</a:t>
            </a:r>
            <a:r>
              <a:rPr lang="en-US" b="0" i="1" dirty="0" smtClean="0"/>
              <a:t> </a:t>
            </a:r>
            <a:r>
              <a:rPr lang="en-US" b="0" i="1" dirty="0" err="1" smtClean="0"/>
              <a:t>egală</a:t>
            </a:r>
            <a:endParaRPr lang="en-US" b="0" i="1" dirty="0" smtClean="0"/>
          </a:p>
          <a:p>
            <a:r>
              <a:rPr lang="en-US" b="0" i="1" dirty="0" err="1" smtClean="0"/>
              <a:t>pentru</a:t>
            </a:r>
            <a:r>
              <a:rPr lang="en-US" b="0" i="1" dirty="0" smtClean="0"/>
              <a:t> </a:t>
            </a:r>
            <a:r>
              <a:rPr lang="en-US" b="0" i="1" dirty="0" err="1" smtClean="0"/>
              <a:t>fiecare</a:t>
            </a:r>
            <a:r>
              <a:rPr lang="en-US" b="0" i="1" dirty="0" smtClean="0"/>
              <a:t> pixel</a:t>
            </a:r>
            <a:endParaRPr lang="en-US" b="0" i="1" dirty="0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16596"/>
            <a:ext cx="7308812" cy="1156320"/>
          </a:xfrm>
          <a:prstGeom prst="rect">
            <a:avLst/>
          </a:prstGeom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495839"/>
              </p:ext>
            </p:extLst>
          </p:nvPr>
        </p:nvGraphicFramePr>
        <p:xfrm>
          <a:off x="899592" y="4041068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63709"/>
                <a:gridCol w="542318"/>
                <a:gridCol w="680335"/>
                <a:gridCol w="542318"/>
                <a:gridCol w="863709"/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k,j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-k)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i-k,j+k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i,j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i+k,j-k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i+k,j+k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56076" y="4509120"/>
            <a:ext cx="3240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 smtClean="0">
                <a:solidFill>
                  <a:srgbClr val="0000FF"/>
                </a:solidFill>
              </a:rPr>
              <a:t>Vecinătate</a:t>
            </a:r>
            <a:r>
              <a:rPr lang="en-US" sz="2000" b="0" dirty="0" smtClean="0">
                <a:solidFill>
                  <a:srgbClr val="0000FF"/>
                </a:solidFill>
              </a:rPr>
              <a:t> de </a:t>
            </a:r>
            <a:r>
              <a:rPr lang="en-US" sz="2000" b="0" dirty="0" err="1" smtClean="0">
                <a:solidFill>
                  <a:srgbClr val="0000FF"/>
                </a:solidFill>
              </a:rPr>
              <a:t>dimensiuni</a:t>
            </a:r>
            <a:r>
              <a:rPr lang="en-US" sz="2000" b="0" dirty="0" smtClean="0">
                <a:solidFill>
                  <a:srgbClr val="0000FF"/>
                </a:solidFill>
              </a:rPr>
              <a:t> (2k +1) x (2k+1) </a:t>
            </a:r>
            <a:r>
              <a:rPr lang="en-US" sz="2000" b="0" dirty="0" err="1" smtClean="0">
                <a:solidFill>
                  <a:srgbClr val="0000FF"/>
                </a:solidFill>
              </a:rPr>
              <a:t>centrată</a:t>
            </a:r>
            <a:r>
              <a:rPr lang="en-US" sz="2000" b="0" dirty="0" smtClean="0">
                <a:solidFill>
                  <a:srgbClr val="0000FF"/>
                </a:solidFill>
              </a:rPr>
              <a:t> </a:t>
            </a:r>
            <a:r>
              <a:rPr lang="en-US" sz="2000" b="0" dirty="0" err="1" smtClean="0">
                <a:solidFill>
                  <a:srgbClr val="0000FF"/>
                </a:solidFill>
              </a:rPr>
              <a:t>în</a:t>
            </a:r>
            <a:r>
              <a:rPr lang="en-US" sz="2000" b="0" dirty="0" smtClean="0">
                <a:solidFill>
                  <a:srgbClr val="0000FF"/>
                </a:solidFill>
              </a:rPr>
              <a:t> (</a:t>
            </a:r>
            <a:r>
              <a:rPr lang="en-US" sz="2000" b="0" dirty="0" err="1">
                <a:solidFill>
                  <a:srgbClr val="0000FF"/>
                </a:solidFill>
              </a:rPr>
              <a:t>i</a:t>
            </a:r>
            <a:r>
              <a:rPr lang="en-US" sz="2000" b="0" dirty="0" err="1" smtClean="0">
                <a:solidFill>
                  <a:srgbClr val="0000FF"/>
                </a:solidFill>
              </a:rPr>
              <a:t>,</a:t>
            </a:r>
            <a:r>
              <a:rPr lang="en-US" sz="2000" b="0" dirty="0" err="1">
                <a:solidFill>
                  <a:srgbClr val="0000FF"/>
                </a:solidFill>
              </a:rPr>
              <a:t>j</a:t>
            </a:r>
            <a:r>
              <a:rPr lang="en-US" sz="2000" b="0" dirty="0" smtClean="0">
                <a:solidFill>
                  <a:srgbClr val="0000FF"/>
                </a:solidFill>
              </a:rPr>
              <a:t>)</a:t>
            </a:r>
            <a:endParaRPr lang="en-US" sz="2000" b="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4427984" y="50851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4334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4654044"/>
            <a:ext cx="7092788" cy="1222497"/>
          </a:xfrm>
          <a:prstGeom prst="rect">
            <a:avLst/>
          </a:prstGeom>
        </p:spPr>
      </p:pic>
      <p:sp>
        <p:nvSpPr>
          <p:cNvPr id="94210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</a:t>
            </a:r>
            <a:r>
              <a:rPr lang="en-US" dirty="0" err="1" smtClean="0">
                <a:solidFill>
                  <a:schemeClr val="tx1"/>
                </a:solidFill>
              </a:rPr>
              <a:t>orelație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611560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 smtClean="0"/>
              <a:t>Pentru</a:t>
            </a:r>
            <a:r>
              <a:rPr lang="en-US" sz="2400" b="0" dirty="0" smtClean="0"/>
              <a:t> o </a:t>
            </a:r>
            <a:r>
              <a:rPr lang="en-US" sz="2400" b="0" dirty="0" err="1" smtClean="0"/>
              <a:t>vecinătate</a:t>
            </a:r>
            <a:r>
              <a:rPr lang="en-US" sz="2400" b="0" dirty="0" smtClean="0"/>
              <a:t> de </a:t>
            </a:r>
            <a:r>
              <a:rPr lang="en-US" sz="2400" b="0" dirty="0" err="1" smtClean="0"/>
              <a:t>dimensiuni</a:t>
            </a:r>
            <a:r>
              <a:rPr lang="en-US" sz="2400" b="0" dirty="0" smtClean="0"/>
              <a:t> </a:t>
            </a:r>
            <a:r>
              <a:rPr lang="en-US" sz="2400" b="0" dirty="0"/>
              <a:t>2k+1 x 2k+1: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46085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t</a:t>
            </a:r>
            <a:r>
              <a:rPr lang="en-US" b="0" i="1" dirty="0" err="1" smtClean="0"/>
              <a:t>oți</a:t>
            </a:r>
            <a:r>
              <a:rPr lang="en-US" b="0" i="1" dirty="0" smtClean="0"/>
              <a:t> </a:t>
            </a:r>
            <a:r>
              <a:rPr lang="en-US" b="0" i="1" dirty="0" err="1" smtClean="0"/>
              <a:t>pixelii</a:t>
            </a:r>
            <a:r>
              <a:rPr lang="en-US" b="0" i="1" dirty="0" smtClean="0"/>
              <a:t> din </a:t>
            </a:r>
            <a:r>
              <a:rPr lang="en-US" b="0" i="1" dirty="0" err="1" smtClean="0"/>
              <a:t>vecinătatea</a:t>
            </a:r>
            <a:r>
              <a:rPr lang="en-US" b="0" i="1" dirty="0" smtClean="0"/>
              <a:t> </a:t>
            </a:r>
            <a:r>
              <a:rPr lang="en-US" b="0" i="1" dirty="0" err="1" smtClean="0"/>
              <a:t>pixelului</a:t>
            </a:r>
            <a:r>
              <a:rPr lang="en-US" b="0" i="1" dirty="0" smtClean="0"/>
              <a:t> (</a:t>
            </a:r>
            <a:r>
              <a:rPr lang="en-US" b="0" i="1" dirty="0" err="1"/>
              <a:t>i</a:t>
            </a:r>
            <a:r>
              <a:rPr lang="en-US" b="0" i="1" dirty="0" err="1" smtClean="0"/>
              <a:t>,j</a:t>
            </a:r>
            <a:r>
              <a:rPr lang="en-US" b="0" i="1" dirty="0" smtClean="0"/>
              <a:t>) din </a:t>
            </a:r>
            <a:r>
              <a:rPr lang="en-US" b="0" i="1" dirty="0" err="1" smtClean="0"/>
              <a:t>imaginea</a:t>
            </a:r>
            <a:r>
              <a:rPr lang="en-US" b="0" i="1" dirty="0" smtClean="0"/>
              <a:t> I</a:t>
            </a:r>
            <a:endParaRPr lang="en-US" b="0" i="1" dirty="0"/>
          </a:p>
        </p:txBody>
      </p:sp>
      <p:sp>
        <p:nvSpPr>
          <p:cNvPr id="12" name="Right Brace 11"/>
          <p:cNvSpPr/>
          <p:nvPr/>
        </p:nvSpPr>
        <p:spPr>
          <a:xfrm rot="5400000">
            <a:off x="6146615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3257550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71713" y="2917825"/>
            <a:ext cx="25193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p</a:t>
            </a:r>
            <a:r>
              <a:rPr lang="en-US" b="0" i="1" dirty="0" err="1" smtClean="0"/>
              <a:t>ondere</a:t>
            </a:r>
            <a:r>
              <a:rPr lang="en-US" b="0" i="1" dirty="0" smtClean="0"/>
              <a:t> </a:t>
            </a:r>
            <a:r>
              <a:rPr lang="en-US" b="0" i="1" dirty="0" err="1" smtClean="0"/>
              <a:t>egală</a:t>
            </a:r>
            <a:endParaRPr lang="en-US" b="0" i="1" dirty="0" smtClean="0"/>
          </a:p>
          <a:p>
            <a:r>
              <a:rPr lang="en-US" b="0" i="1" dirty="0" err="1" smtClean="0"/>
              <a:t>pentru</a:t>
            </a:r>
            <a:r>
              <a:rPr lang="en-US" b="0" i="1" dirty="0" smtClean="0"/>
              <a:t> </a:t>
            </a:r>
            <a:r>
              <a:rPr lang="en-US" b="0" i="1" dirty="0" err="1" smtClean="0"/>
              <a:t>fiecare</a:t>
            </a:r>
            <a:r>
              <a:rPr lang="en-US" b="0" i="1" dirty="0" smtClean="0"/>
              <a:t> pixel</a:t>
            </a:r>
            <a:endParaRPr lang="en-US" b="0" i="1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11560" y="3897052"/>
            <a:ext cx="8369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 smtClean="0"/>
              <a:t>Generalizăm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pentru</a:t>
            </a:r>
            <a:r>
              <a:rPr lang="en-US" sz="2400" b="0" dirty="0" smtClean="0"/>
              <a:t> a </a:t>
            </a:r>
            <a:r>
              <a:rPr lang="en-US" sz="2400" b="0" dirty="0" err="1" smtClean="0"/>
              <a:t>permite</a:t>
            </a:r>
            <a:r>
              <a:rPr lang="en-US" sz="2400" b="0" dirty="0" smtClean="0"/>
              <a:t> </a:t>
            </a:r>
            <a:r>
              <a:rPr lang="en-US" sz="2400" dirty="0" err="1" smtClean="0"/>
              <a:t>ponderi</a:t>
            </a:r>
            <a:r>
              <a:rPr lang="en-US" sz="2400" dirty="0" smtClean="0"/>
              <a:t> </a:t>
            </a:r>
            <a:r>
              <a:rPr lang="en-US" sz="2400" dirty="0" err="1" smtClean="0"/>
              <a:t>diferite</a:t>
            </a:r>
            <a:r>
              <a:rPr lang="en-US" sz="2400" b="0" dirty="0" smtClean="0"/>
              <a:t>:</a:t>
            </a:r>
            <a:endParaRPr lang="en-US" sz="2400" b="0" dirty="0"/>
          </a:p>
        </p:txBody>
      </p:sp>
      <p:sp>
        <p:nvSpPr>
          <p:cNvPr id="16" name="Right Brace 15"/>
          <p:cNvSpPr/>
          <p:nvPr/>
        </p:nvSpPr>
        <p:spPr>
          <a:xfrm rot="5400000">
            <a:off x="4794126" y="5072063"/>
            <a:ext cx="255587" cy="11318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89439" y="5802313"/>
            <a:ext cx="27748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i="1" dirty="0" err="1"/>
              <a:t>p</a:t>
            </a:r>
            <a:r>
              <a:rPr lang="en-US" b="0" i="1" dirty="0" err="1" smtClean="0"/>
              <a:t>onderi</a:t>
            </a:r>
            <a:r>
              <a:rPr lang="en-US" b="0" i="1" dirty="0" smtClean="0"/>
              <a:t> ne-</a:t>
            </a:r>
            <a:r>
              <a:rPr lang="en-US" b="0" i="1" dirty="0" err="1" smtClean="0"/>
              <a:t>uniforme</a:t>
            </a:r>
            <a:endParaRPr lang="en-US" b="0" i="1" dirty="0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16596"/>
            <a:ext cx="7308812" cy="1156320"/>
          </a:xfrm>
          <a:prstGeom prst="rect">
            <a:avLst/>
          </a:prstGeom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3485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Corelație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 smtClean="0"/>
              <a:t>Corelație</a:t>
            </a:r>
            <a:r>
              <a:rPr lang="en-US" sz="2400" b="0" dirty="0" smtClean="0"/>
              <a:t>:</a:t>
            </a:r>
            <a:endParaRPr lang="en-US" sz="2400" b="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6383"/>
            <a:ext cx="7092788" cy="122249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2095500" cy="368300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62627"/>
              </p:ext>
            </p:extLst>
          </p:nvPr>
        </p:nvGraphicFramePr>
        <p:xfrm>
          <a:off x="899592" y="3789040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56592"/>
                <a:gridCol w="649435"/>
                <a:gridCol w="680335"/>
                <a:gridCol w="614446"/>
                <a:gridCol w="791581"/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(-k,-k)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(-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(0,0)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(+k,-k)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(+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56076" y="4509120"/>
            <a:ext cx="2988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 smtClean="0">
                <a:solidFill>
                  <a:srgbClr val="FFCC66"/>
                </a:solidFill>
              </a:rPr>
              <a:t>Filtrul</a:t>
            </a:r>
            <a:r>
              <a:rPr lang="en-US" sz="2000" b="0" dirty="0" smtClean="0">
                <a:solidFill>
                  <a:srgbClr val="FFCC66"/>
                </a:solidFill>
              </a:rPr>
              <a:t> F de </a:t>
            </a:r>
            <a:r>
              <a:rPr lang="en-US" sz="2000" b="0" dirty="0" err="1" smtClean="0">
                <a:solidFill>
                  <a:srgbClr val="FFCC66"/>
                </a:solidFill>
              </a:rPr>
              <a:t>dimensiuni</a:t>
            </a:r>
            <a:r>
              <a:rPr lang="en-US" sz="2000" b="0" dirty="0" smtClean="0">
                <a:solidFill>
                  <a:srgbClr val="FFCC66"/>
                </a:solidFill>
              </a:rPr>
              <a:t> (2k +1) x (2k+1) </a:t>
            </a:r>
            <a:r>
              <a:rPr lang="en-US" sz="2000" b="0" dirty="0" err="1" smtClean="0">
                <a:solidFill>
                  <a:srgbClr val="FFCC66"/>
                </a:solidFill>
              </a:rPr>
              <a:t>centrat</a:t>
            </a:r>
            <a:r>
              <a:rPr lang="en-US" sz="2000" b="0" dirty="0" smtClean="0">
                <a:solidFill>
                  <a:srgbClr val="FFCC66"/>
                </a:solidFill>
              </a:rPr>
              <a:t> </a:t>
            </a:r>
            <a:r>
              <a:rPr lang="en-US" sz="2000" b="0" dirty="0" err="1" smtClean="0">
                <a:solidFill>
                  <a:srgbClr val="FFCC66"/>
                </a:solidFill>
              </a:rPr>
              <a:t>în</a:t>
            </a:r>
            <a:r>
              <a:rPr lang="en-US" sz="2000" b="0" dirty="0" smtClean="0">
                <a:solidFill>
                  <a:srgbClr val="FFCC66"/>
                </a:solidFill>
              </a:rPr>
              <a:t> (0,0)</a:t>
            </a:r>
            <a:endParaRPr lang="en-US" sz="2000" b="0" dirty="0">
              <a:solidFill>
                <a:srgbClr val="FFCC66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4427984" y="50851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C6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9472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Corelație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 smtClean="0"/>
              <a:t>Corelație</a:t>
            </a:r>
            <a:r>
              <a:rPr lang="en-US" sz="2400" b="0" dirty="0" smtClean="0"/>
              <a:t>:</a:t>
            </a:r>
            <a:endParaRPr lang="en-US" sz="2400" b="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6383"/>
            <a:ext cx="7092788" cy="122249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2095500" cy="368300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84200" y="3318083"/>
            <a:ext cx="83693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 smtClean="0"/>
              <a:t>Filtrarea</a:t>
            </a:r>
            <a:r>
              <a:rPr lang="en-US" sz="2400" b="0" dirty="0" smtClean="0"/>
              <a:t> (</a:t>
            </a:r>
            <a:r>
              <a:rPr lang="en-US" sz="2400" b="0" dirty="0" err="1" smtClean="0"/>
              <a:t>liniară</a:t>
            </a:r>
            <a:r>
              <a:rPr lang="en-US" sz="2400" b="0" dirty="0" smtClean="0"/>
              <a:t> a) </a:t>
            </a:r>
            <a:r>
              <a:rPr lang="en-US" sz="2400" b="0" dirty="0" err="1" smtClean="0"/>
              <a:t>unei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imagini</a:t>
            </a:r>
            <a:r>
              <a:rPr lang="en-US" sz="2400" b="0" dirty="0" smtClean="0"/>
              <a:t>: </a:t>
            </a:r>
            <a:r>
              <a:rPr lang="en-US" sz="2400" b="0" dirty="0" err="1" smtClean="0"/>
              <a:t>înlocuim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fiecare</a:t>
            </a:r>
            <a:r>
              <a:rPr lang="en-US" sz="2400" b="0" dirty="0" smtClean="0"/>
              <a:t> </a:t>
            </a:r>
            <a:r>
              <a:rPr lang="en-US" sz="2400" b="0" dirty="0"/>
              <a:t>pixel </a:t>
            </a:r>
            <a:r>
              <a:rPr lang="en-US" sz="2400" b="0" dirty="0" smtClean="0"/>
              <a:t>cu o </a:t>
            </a:r>
            <a:r>
              <a:rPr lang="en-US" sz="2400" b="0" dirty="0" err="1" smtClean="0"/>
              <a:t>combinație</a:t>
            </a:r>
            <a:r>
              <a:rPr lang="en-US" sz="2400" b="0" dirty="0" smtClean="0"/>
              <a:t> (</a:t>
            </a:r>
            <a:r>
              <a:rPr lang="en-US" sz="2400" b="0" dirty="0" err="1" smtClean="0"/>
              <a:t>liniară</a:t>
            </a:r>
            <a:r>
              <a:rPr lang="en-US" sz="2400" b="0" dirty="0" smtClean="0"/>
              <a:t>) a “</a:t>
            </a:r>
            <a:r>
              <a:rPr lang="en-US" sz="2400" b="0" dirty="0" err="1" smtClean="0"/>
              <a:t>vecinilor</a:t>
            </a:r>
            <a:r>
              <a:rPr lang="en-US" sz="2400" b="0" dirty="0" smtClean="0"/>
              <a:t>” </a:t>
            </a:r>
            <a:r>
              <a:rPr lang="en-US" sz="2400" b="0" dirty="0" err="1" smtClean="0"/>
              <a:t>săi</a:t>
            </a:r>
            <a:r>
              <a:rPr lang="en-US" sz="2400" b="0" dirty="0" smtClean="0"/>
              <a:t>.</a:t>
            </a:r>
            <a:endParaRPr lang="en-US" sz="2400" b="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032512"/>
              </p:ext>
            </p:extLst>
          </p:nvPr>
        </p:nvGraphicFramePr>
        <p:xfrm>
          <a:off x="5256076" y="4457076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63709"/>
                <a:gridCol w="542318"/>
                <a:gridCol w="680335"/>
                <a:gridCol w="542318"/>
                <a:gridCol w="863709"/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i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k,j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-k)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i-k,j+k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i,j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i+k,j-k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i+k,j+k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413278"/>
              </p:ext>
            </p:extLst>
          </p:nvPr>
        </p:nvGraphicFramePr>
        <p:xfrm>
          <a:off x="1151619" y="4457076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56592"/>
                <a:gridCol w="649435"/>
                <a:gridCol w="680335"/>
                <a:gridCol w="614446"/>
                <a:gridCol w="791581"/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(-k,-k)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(-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(0,0)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(+k,-k)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(+</a:t>
                      </a:r>
                      <a:r>
                        <a:rPr lang="en-US" sz="1400" b="1" dirty="0" err="1" smtClean="0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44008" y="5420833"/>
            <a:ext cx="5760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.*</a:t>
            </a:r>
            <a:endParaRPr lang="en-US" sz="2600" dirty="0"/>
          </a:p>
        </p:txBody>
      </p:sp>
      <p:sp>
        <p:nvSpPr>
          <p:cNvPr id="4" name="Block Arc 3"/>
          <p:cNvSpPr/>
          <p:nvPr/>
        </p:nvSpPr>
        <p:spPr bwMode="auto">
          <a:xfrm rot="16200000">
            <a:off x="-126522" y="5319210"/>
            <a:ext cx="2340260" cy="648072"/>
          </a:xfrm>
          <a:prstGeom prst="blockArc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Block Arc 16"/>
          <p:cNvSpPr/>
          <p:nvPr/>
        </p:nvSpPr>
        <p:spPr bwMode="auto">
          <a:xfrm rot="5400000">
            <a:off x="7649834" y="5283206"/>
            <a:ext cx="2340260" cy="648072"/>
          </a:xfrm>
          <a:prstGeom prst="blockArc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72516" y="5373216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sum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832140" y="4041068"/>
            <a:ext cx="248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00FF"/>
                </a:solidFill>
              </a:rPr>
              <a:t>Vecinătate</a:t>
            </a:r>
            <a:r>
              <a:rPr lang="en-US" dirty="0" smtClean="0">
                <a:solidFill>
                  <a:srgbClr val="0000FF"/>
                </a:solidFill>
              </a:rPr>
              <a:t> pixel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5756" y="407707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CC66"/>
                </a:solidFill>
              </a:rPr>
              <a:t>Filtru</a:t>
            </a:r>
            <a:endParaRPr lang="en-US" dirty="0">
              <a:solidFill>
                <a:srgbClr val="FFCC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9972" y="404106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MATLAB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4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7" grpId="0" animBg="1"/>
      <p:bldP spid="5" grpId="0"/>
      <p:bldP spid="6" grpId="0"/>
      <p:bldP spid="19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Applicație</a:t>
            </a:r>
            <a:r>
              <a:rPr lang="en-US" dirty="0" smtClean="0"/>
              <a:t>: </a:t>
            </a:r>
            <a:r>
              <a:rPr lang="en-US" dirty="0" err="1" smtClean="0"/>
              <a:t>Imagini</a:t>
            </a:r>
            <a:r>
              <a:rPr lang="en-US" dirty="0" smtClean="0"/>
              <a:t> </a:t>
            </a:r>
            <a:r>
              <a:rPr lang="en-US" dirty="0" err="1" smtClean="0"/>
              <a:t>hibrid</a:t>
            </a:r>
            <a:endParaRPr lang="en-US" dirty="0" smtClean="0"/>
          </a:p>
        </p:txBody>
      </p:sp>
      <p:pic>
        <p:nvPicPr>
          <p:cNvPr id="3" name="MarylinEinstei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528" y="260648"/>
            <a:ext cx="8604448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6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Corelație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 smtClean="0"/>
              <a:t>Corelație</a:t>
            </a:r>
            <a:r>
              <a:rPr lang="en-US" sz="2400" b="0" dirty="0" smtClean="0"/>
              <a:t>:</a:t>
            </a:r>
            <a:endParaRPr lang="en-US" sz="2400" b="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6383"/>
            <a:ext cx="7092788" cy="122249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2095500" cy="368300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84200" y="3318083"/>
            <a:ext cx="83693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 smtClean="0"/>
              <a:t>Filtrarea</a:t>
            </a:r>
            <a:r>
              <a:rPr lang="en-US" sz="2400" b="0" dirty="0" smtClean="0"/>
              <a:t> (</a:t>
            </a:r>
            <a:r>
              <a:rPr lang="en-US" sz="2400" b="0" dirty="0" err="1" smtClean="0"/>
              <a:t>liniară</a:t>
            </a:r>
            <a:r>
              <a:rPr lang="en-US" sz="2400" b="0" dirty="0" smtClean="0"/>
              <a:t> a) </a:t>
            </a:r>
            <a:r>
              <a:rPr lang="en-US" sz="2400" b="0" dirty="0" err="1" smtClean="0"/>
              <a:t>unei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imagini</a:t>
            </a:r>
            <a:r>
              <a:rPr lang="en-US" sz="2400" b="0" dirty="0" smtClean="0"/>
              <a:t>: </a:t>
            </a:r>
            <a:r>
              <a:rPr lang="en-US" sz="2400" b="0" dirty="0" err="1" smtClean="0"/>
              <a:t>înlocuim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fiecare</a:t>
            </a:r>
            <a:r>
              <a:rPr lang="en-US" sz="2400" b="0" dirty="0" smtClean="0"/>
              <a:t> </a:t>
            </a:r>
            <a:r>
              <a:rPr lang="en-US" sz="2400" b="0" dirty="0"/>
              <a:t>pixel </a:t>
            </a:r>
            <a:r>
              <a:rPr lang="en-US" sz="2400" b="0" dirty="0" smtClean="0"/>
              <a:t>cu o </a:t>
            </a:r>
            <a:r>
              <a:rPr lang="en-US" sz="2400" b="0" dirty="0" err="1" smtClean="0"/>
              <a:t>combinație</a:t>
            </a:r>
            <a:r>
              <a:rPr lang="en-US" sz="2400" b="0" dirty="0" smtClean="0"/>
              <a:t> (</a:t>
            </a:r>
            <a:r>
              <a:rPr lang="en-US" sz="2400" b="0" dirty="0" err="1" smtClean="0"/>
              <a:t>liniară</a:t>
            </a:r>
            <a:r>
              <a:rPr lang="en-US" sz="2400" b="0" dirty="0" smtClean="0"/>
              <a:t>) a “</a:t>
            </a:r>
            <a:r>
              <a:rPr lang="en-US" sz="2400" b="0" dirty="0" err="1" smtClean="0"/>
              <a:t>vecinilor</a:t>
            </a:r>
            <a:r>
              <a:rPr lang="en-US" sz="2400" b="0" dirty="0" smtClean="0"/>
              <a:t>” </a:t>
            </a:r>
            <a:r>
              <a:rPr lang="en-US" sz="2400" b="0" dirty="0" err="1" smtClean="0"/>
              <a:t>săi</a:t>
            </a:r>
            <a:r>
              <a:rPr lang="en-US" sz="2400" b="0" dirty="0" smtClean="0"/>
              <a:t>.</a:t>
            </a:r>
            <a:endParaRPr lang="en-US" sz="2400" b="0" dirty="0"/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584200" y="4401108"/>
            <a:ext cx="83693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i="1" dirty="0" smtClean="0"/>
              <a:t>F</a:t>
            </a:r>
            <a:r>
              <a:rPr lang="en-US" sz="2400" b="0" dirty="0" smtClean="0"/>
              <a:t> se </a:t>
            </a:r>
            <a:r>
              <a:rPr lang="en-US" sz="2400" b="0" dirty="0" err="1" smtClean="0"/>
              <a:t>mai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numeşte</a:t>
            </a:r>
            <a:r>
              <a:rPr lang="en-US" sz="2400" b="0" dirty="0" smtClean="0"/>
              <a:t> </a:t>
            </a:r>
            <a:r>
              <a:rPr lang="en-US" sz="2400" dirty="0" err="1" smtClean="0"/>
              <a:t>filtru</a:t>
            </a:r>
            <a:r>
              <a:rPr lang="en-US" sz="2400" b="0" dirty="0" smtClean="0"/>
              <a:t>, </a:t>
            </a:r>
            <a:r>
              <a:rPr lang="en-US" sz="2400" dirty="0" smtClean="0"/>
              <a:t>kernel</a:t>
            </a:r>
            <a:r>
              <a:rPr lang="en-US" sz="2400" b="0" dirty="0" smtClean="0"/>
              <a:t>, </a:t>
            </a:r>
            <a:r>
              <a:rPr lang="en-US" sz="2400" dirty="0" err="1" smtClean="0"/>
              <a:t>mască</a:t>
            </a:r>
            <a:r>
              <a:rPr lang="en-US" sz="2400" dirty="0" smtClean="0"/>
              <a:t> (de </a:t>
            </a:r>
            <a:r>
              <a:rPr lang="en-US" sz="2400" dirty="0" err="1" smtClean="0"/>
              <a:t>filtrare</a:t>
            </a:r>
            <a:r>
              <a:rPr lang="en-US" sz="2400" dirty="0" smtClean="0"/>
              <a:t>)</a:t>
            </a:r>
            <a:r>
              <a:rPr lang="en-US" sz="2400" b="0" dirty="0" smtClean="0"/>
              <a:t>.</a:t>
            </a:r>
            <a:endParaRPr lang="en-US" sz="2400" dirty="0" smtClean="0"/>
          </a:p>
          <a:p>
            <a:endParaRPr lang="en-US" sz="2400" b="0" dirty="0"/>
          </a:p>
          <a:p>
            <a:r>
              <a:rPr lang="en-US" sz="2400" b="0" dirty="0" err="1" smtClean="0"/>
              <a:t>Filtrul</a:t>
            </a:r>
            <a:r>
              <a:rPr lang="en-US" sz="2400" b="0" dirty="0" smtClean="0"/>
              <a:t> F - </a:t>
            </a:r>
            <a:r>
              <a:rPr lang="en-US" sz="2400" b="0" dirty="0" err="1" smtClean="0"/>
              <a:t>conține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ponderile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pixelilor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folosiți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în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combinația</a:t>
            </a:r>
            <a:r>
              <a:rPr lang="en-US" sz="2400" b="0" dirty="0" smtClean="0"/>
              <a:t> (</a:t>
            </a:r>
            <a:r>
              <a:rPr lang="en-US" sz="2400" b="0" dirty="0" err="1" smtClean="0"/>
              <a:t>liniară</a:t>
            </a:r>
            <a:r>
              <a:rPr lang="en-US" sz="2400" b="0" dirty="0" smtClean="0"/>
              <a:t>).</a:t>
            </a:r>
            <a:endParaRPr lang="en-US" sz="2400" b="0" dirty="0"/>
          </a:p>
          <a:p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9078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 smtClean="0"/>
              <a:t>Filtrul</a:t>
            </a:r>
            <a:r>
              <a:rPr lang="en-US" dirty="0" smtClean="0"/>
              <a:t> de </a:t>
            </a:r>
            <a:r>
              <a:rPr lang="en-US" dirty="0" err="1" smtClean="0"/>
              <a:t>medie</a:t>
            </a:r>
            <a:endParaRPr lang="en-US" dirty="0" smtClean="0"/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738188" y="1128713"/>
            <a:ext cx="7772400" cy="1832235"/>
          </a:xfrm>
        </p:spPr>
        <p:txBody>
          <a:bodyPr/>
          <a:lstStyle/>
          <a:p>
            <a:r>
              <a:rPr lang="en-US" sz="2400" dirty="0" err="1" smtClean="0"/>
              <a:t>Ce</a:t>
            </a:r>
            <a:r>
              <a:rPr lang="en-US" sz="2400" dirty="0" smtClean="0"/>
              <a:t> </a:t>
            </a:r>
            <a:r>
              <a:rPr lang="en-US" sz="2400" dirty="0" err="1" smtClean="0"/>
              <a:t>ponderi</a:t>
            </a:r>
            <a:r>
              <a:rPr lang="en-US" sz="2400" dirty="0" smtClean="0"/>
              <a:t> are </a:t>
            </a:r>
            <a:r>
              <a:rPr lang="en-US" sz="2400" dirty="0" err="1" smtClean="0"/>
              <a:t>filtrul</a:t>
            </a:r>
            <a:r>
              <a:rPr lang="en-US" sz="2400" dirty="0" smtClean="0"/>
              <a:t> </a:t>
            </a:r>
            <a:r>
              <a:rPr lang="en-US" sz="2400" i="1" dirty="0" smtClean="0"/>
              <a:t>F</a:t>
            </a:r>
            <a:r>
              <a:rPr lang="en-US" sz="2400" dirty="0" smtClean="0"/>
              <a:t>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exemplul</a:t>
            </a:r>
            <a:r>
              <a:rPr lang="en-US" sz="2400" dirty="0" smtClean="0"/>
              <a:t> precedent (</a:t>
            </a:r>
            <a:r>
              <a:rPr lang="en-US" sz="2400" dirty="0" err="1" smtClean="0"/>
              <a:t>medie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2D)?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/>
                <a:gridCol w="274646"/>
                <a:gridCol w="272216"/>
                <a:gridCol w="274646"/>
                <a:gridCol w="274646"/>
                <a:gridCol w="274646"/>
                <a:gridCol w="274646"/>
                <a:gridCol w="272216"/>
                <a:gridCol w="274646"/>
                <a:gridCol w="274646"/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384" name="Rectangle 253"/>
          <p:cNvSpPr>
            <a:spLocks noChangeArrowheads="1"/>
          </p:cNvSpPr>
          <p:nvPr/>
        </p:nvSpPr>
        <p:spPr bwMode="auto">
          <a:xfrm>
            <a:off x="7565517" y="2852936"/>
            <a:ext cx="318851" cy="30034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206461"/>
              </p:ext>
            </p:extLst>
          </p:nvPr>
        </p:nvGraphicFramePr>
        <p:xfrm>
          <a:off x="2807804" y="2600908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/>
                <a:gridCol w="314001"/>
                <a:gridCol w="314001"/>
                <a:gridCol w="314001"/>
                <a:gridCol w="314001"/>
                <a:gridCol w="314001"/>
                <a:gridCol w="314001"/>
                <a:gridCol w="326618"/>
                <a:gridCol w="301385"/>
                <a:gridCol w="314001"/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6509" name="Rectangle 127"/>
          <p:cNvSpPr>
            <a:spLocks noChangeArrowheads="1"/>
          </p:cNvSpPr>
          <p:nvPr/>
        </p:nvSpPr>
        <p:spPr bwMode="auto">
          <a:xfrm>
            <a:off x="4085741" y="2577108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9458" y="2852936"/>
            <a:ext cx="1752600" cy="1473200"/>
            <a:chOff x="3799" y="2064"/>
            <a:chExt cx="1433" cy="1136"/>
          </a:xfrm>
        </p:grpSpPr>
        <p:grpSp>
          <p:nvGrpSpPr>
            <p:cNvPr id="9651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651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1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2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2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96517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274538" y="4451548"/>
            <a:ext cx="224523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0" dirty="0" err="1">
                <a:solidFill>
                  <a:srgbClr val="000000"/>
                </a:solidFill>
                <a:cs typeface="Arial" pitchFamily="34" charset="0"/>
              </a:rPr>
              <a:t>f</a:t>
            </a:r>
            <a:r>
              <a:rPr lang="en-US" sz="2400" b="0" dirty="0" err="1" smtClean="0">
                <a:solidFill>
                  <a:srgbClr val="000000"/>
                </a:solidFill>
                <a:cs typeface="Arial" pitchFamily="34" charset="0"/>
              </a:rPr>
              <a:t>iltru</a:t>
            </a:r>
            <a:r>
              <a:rPr lang="en-US" sz="2400" b="0" dirty="0" smtClean="0">
                <a:solidFill>
                  <a:srgbClr val="000000"/>
                </a:solidFill>
                <a:cs typeface="Arial" pitchFamily="34" charset="0"/>
              </a:rPr>
              <a:t> de </a:t>
            </a:r>
            <a:r>
              <a:rPr lang="en-US" sz="2400" b="0" dirty="0" err="1" smtClean="0">
                <a:solidFill>
                  <a:srgbClr val="000000"/>
                </a:solidFill>
                <a:cs typeface="Arial" pitchFamily="34" charset="0"/>
              </a:rPr>
              <a:t>medie</a:t>
            </a:r>
            <a:endParaRPr lang="en-US" sz="2400" b="0" dirty="0" smtClean="0">
              <a:solidFill>
                <a:srgbClr val="000000"/>
              </a:solidFill>
              <a:cs typeface="Arial" pitchFamily="34" charset="0"/>
            </a:endParaRPr>
          </a:p>
          <a:p>
            <a:pPr eaLnBrk="0" hangingPunct="0"/>
            <a:r>
              <a:rPr lang="en-US" sz="2400" b="0" dirty="0" smtClean="0">
                <a:solidFill>
                  <a:srgbClr val="000000"/>
                </a:solidFill>
                <a:cs typeface="Arial" pitchFamily="34" charset="0"/>
              </a:rPr>
              <a:t>(</a:t>
            </a:r>
            <a:r>
              <a:rPr lang="en-US" sz="2400" b="0" dirty="0" err="1" smtClean="0">
                <a:solidFill>
                  <a:srgbClr val="000000"/>
                </a:solidFill>
                <a:cs typeface="Arial" pitchFamily="34" charset="0"/>
              </a:rPr>
              <a:t>filtru</a:t>
            </a:r>
            <a:r>
              <a:rPr lang="en-US" sz="24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cs typeface="Arial" pitchFamily="34" charset="0"/>
              </a:rPr>
              <a:t>pătrat</a:t>
            </a:r>
            <a:r>
              <a:rPr lang="en-US" sz="2400" b="0" dirty="0" smtClean="0">
                <a:solidFill>
                  <a:srgbClr val="000000"/>
                </a:solidFill>
                <a:cs typeface="Arial" pitchFamily="34" charset="0"/>
              </a:rPr>
              <a:t>)</a:t>
            </a:r>
            <a:endParaRPr lang="en-US" sz="2400" b="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l="64516" t="10376" r="17741" b="-3758"/>
          <a:stretch>
            <a:fillRect/>
          </a:stretch>
        </p:blipFill>
        <p:spPr bwMode="auto">
          <a:xfrm>
            <a:off x="2339752" y="2204864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092733" y="3276798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168860"/>
            <a:ext cx="942975" cy="352425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06" y="2152560"/>
            <a:ext cx="972108" cy="388543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68860"/>
            <a:ext cx="959354" cy="362205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2" y="5769260"/>
            <a:ext cx="2095500" cy="368300"/>
          </a:xfrm>
          <a:prstGeom prst="rect">
            <a:avLst/>
          </a:prstGeom>
        </p:spPr>
      </p:pic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Steve Seitz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77374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Blurarea</a:t>
            </a:r>
            <a:r>
              <a:rPr lang="en-US" sz="4000" dirty="0" smtClean="0"/>
              <a:t> (</a:t>
            </a:r>
            <a:r>
              <a:rPr lang="en-US" sz="4000" dirty="0" err="1" smtClean="0"/>
              <a:t>netezirea</a:t>
            </a:r>
            <a:r>
              <a:rPr lang="en-US" sz="4000" dirty="0" smtClean="0"/>
              <a:t>) </a:t>
            </a:r>
            <a:r>
              <a:rPr lang="en-US" sz="4000" dirty="0" err="1" smtClean="0"/>
              <a:t>unei</a:t>
            </a:r>
            <a:r>
              <a:rPr lang="en-US" sz="4000" dirty="0" smtClean="0"/>
              <a:t> </a:t>
            </a:r>
            <a:r>
              <a:rPr lang="en-US" sz="4000" dirty="0" err="1" smtClean="0"/>
              <a:t>imagini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 cu un </a:t>
            </a:r>
            <a:r>
              <a:rPr lang="en-US" sz="4000" dirty="0" err="1" smtClean="0"/>
              <a:t>filtru</a:t>
            </a:r>
            <a:r>
              <a:rPr lang="en-US" sz="4000" dirty="0" smtClean="0"/>
              <a:t> de </a:t>
            </a:r>
            <a:r>
              <a:rPr lang="en-US" sz="4000" dirty="0" err="1" smtClean="0"/>
              <a:t>medie</a:t>
            </a:r>
            <a:endParaRPr lang="en-US" sz="4000" dirty="0" smtClean="0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6663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1350963"/>
            <a:ext cx="546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TextBox 5"/>
          <p:cNvSpPr txBox="1">
            <a:spLocks noChangeArrowheads="1"/>
          </p:cNvSpPr>
          <p:nvPr/>
        </p:nvSpPr>
        <p:spPr bwMode="auto">
          <a:xfrm>
            <a:off x="5265738" y="1274763"/>
            <a:ext cx="3687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err="1" smtClean="0"/>
              <a:t>pictograma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pentru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filtru</a:t>
            </a:r>
            <a:r>
              <a:rPr lang="en-US" sz="1400" b="0" dirty="0" smtClean="0"/>
              <a:t> de </a:t>
            </a:r>
            <a:r>
              <a:rPr lang="en-US" sz="1400" b="0" dirty="0" err="1" smtClean="0"/>
              <a:t>medie</a:t>
            </a:r>
            <a:r>
              <a:rPr lang="en-US" sz="1400" b="0" dirty="0" smtClean="0"/>
              <a:t>: </a:t>
            </a:r>
            <a:endParaRPr lang="en-US" sz="1400" b="0" dirty="0"/>
          </a:p>
          <a:p>
            <a:r>
              <a:rPr lang="en-US" sz="1400" b="0" dirty="0" err="1" smtClean="0"/>
              <a:t>alb</a:t>
            </a:r>
            <a:r>
              <a:rPr lang="en-US" sz="1400" b="0" dirty="0" smtClean="0"/>
              <a:t> </a:t>
            </a:r>
            <a:r>
              <a:rPr lang="en-US" sz="1400" b="0" dirty="0"/>
              <a:t>= </a:t>
            </a:r>
            <a:r>
              <a:rPr lang="en-US" sz="1400" b="0" dirty="0" err="1" smtClean="0"/>
              <a:t>valoare</a:t>
            </a:r>
            <a:r>
              <a:rPr lang="en-US" sz="1400" b="0" dirty="0" smtClean="0"/>
              <a:t> mare, </a:t>
            </a:r>
            <a:r>
              <a:rPr lang="en-US" sz="1400" b="0" dirty="0" err="1" smtClean="0"/>
              <a:t>negru</a:t>
            </a:r>
            <a:r>
              <a:rPr lang="en-US" sz="1400" b="0" dirty="0" smtClean="0"/>
              <a:t> </a:t>
            </a:r>
            <a:r>
              <a:rPr lang="en-US" sz="1400" b="0" dirty="0"/>
              <a:t>= </a:t>
            </a:r>
            <a:r>
              <a:rPr lang="en-US" sz="1400" b="0" dirty="0" err="1" smtClean="0"/>
              <a:t>valoare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mică</a:t>
            </a:r>
            <a:endParaRPr lang="en-US" sz="1400" b="0" dirty="0"/>
          </a:p>
        </p:txBody>
      </p:sp>
      <p:cxnSp>
        <p:nvCxnSpPr>
          <p:cNvPr id="97287" name="Straight Arrow Connector 7"/>
          <p:cNvCxnSpPr>
            <a:cxnSpLocks noChangeShapeType="1"/>
            <a:stCxn id="97286" idx="1"/>
          </p:cNvCxnSpPr>
          <p:nvPr/>
        </p:nvCxnSpPr>
        <p:spPr bwMode="auto">
          <a:xfrm rot="10800000" flipV="1">
            <a:off x="4813300" y="1536700"/>
            <a:ext cx="452438" cy="873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7288" name="TextBox 9"/>
          <p:cNvSpPr txBox="1">
            <a:spLocks noChangeArrowheads="1"/>
          </p:cNvSpPr>
          <p:nvPr/>
        </p:nvSpPr>
        <p:spPr bwMode="auto">
          <a:xfrm>
            <a:off x="1480338" y="5729288"/>
            <a:ext cx="19113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smtClean="0"/>
              <a:t>Imagine </a:t>
            </a:r>
            <a:r>
              <a:rPr lang="en-US" b="0" dirty="0" err="1" smtClean="0"/>
              <a:t>inițială</a:t>
            </a:r>
            <a:endParaRPr lang="en-US" b="0" dirty="0"/>
          </a:p>
        </p:txBody>
      </p:sp>
      <p:sp>
        <p:nvSpPr>
          <p:cNvPr id="97289" name="TextBox 10"/>
          <p:cNvSpPr txBox="1">
            <a:spLocks noChangeArrowheads="1"/>
          </p:cNvSpPr>
          <p:nvPr/>
        </p:nvSpPr>
        <p:spPr bwMode="auto">
          <a:xfrm>
            <a:off x="5802338" y="5692775"/>
            <a:ext cx="18843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smtClean="0"/>
              <a:t>Imagine </a:t>
            </a:r>
            <a:r>
              <a:rPr lang="en-US" b="0" dirty="0" err="1" smtClean="0"/>
              <a:t>filtrată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7804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304765"/>
            <a:ext cx="8676456" cy="756084"/>
          </a:xfrm>
        </p:spPr>
        <p:txBody>
          <a:bodyPr/>
          <a:lstStyle/>
          <a:p>
            <a:r>
              <a:rPr lang="en-US" dirty="0" smtClean="0"/>
              <a:t>Care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dimensiunea</a:t>
            </a:r>
            <a:r>
              <a:rPr lang="en-US" dirty="0" smtClean="0"/>
              <a:t> </a:t>
            </a:r>
            <a:r>
              <a:rPr lang="en-US" dirty="0" err="1" smtClean="0"/>
              <a:t>imaginii</a:t>
            </a:r>
            <a:r>
              <a:rPr lang="en-US" dirty="0" smtClean="0"/>
              <a:t> filtrate?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Dimensiune</a:t>
            </a:r>
            <a:r>
              <a:rPr lang="en-US" b="0" dirty="0"/>
              <a:t> </a:t>
            </a:r>
            <a:r>
              <a:rPr lang="en-US" b="0" dirty="0" smtClean="0"/>
              <a:t>output</a:t>
            </a:r>
            <a:endParaRPr lang="en-US" b="0" dirty="0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3203848" y="2564904"/>
            <a:ext cx="3708412" cy="3276364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4000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3491880" y="2852936"/>
            <a:ext cx="3024336" cy="2736304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4000" i="1" dirty="0">
                <a:solidFill>
                  <a:srgbClr val="000000"/>
                </a:solidFill>
                <a:cs typeface="Arial" pitchFamily="34" charset="0"/>
              </a:rPr>
              <a:t>I</a:t>
            </a: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2951820" y="2348880"/>
            <a:ext cx="792088" cy="74655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800" i="1" dirty="0" smtClean="0">
                <a:solidFill>
                  <a:srgbClr val="000000"/>
                </a:solidFill>
                <a:cs typeface="Arial" pitchFamily="34" charset="0"/>
              </a:rPr>
              <a:t>F</a:t>
            </a:r>
            <a:endParaRPr lang="en-US" sz="2800" i="1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158E-6 -3.13875E-6 C 0.13567 -0.00695 0.27151 -0.01366 0.32859 -0.00278 C 0.38567 0.00811 0.40093 0.0512 0.34281 0.06533 C 0.28469 0.07946 0.03695 0.06926 -0.02048 0.08154 C -0.0779 0.09382 -0.06645 0.12787 -0.00209 0.13876 C 0.06228 0.14964 0.30725 0.13621 0.36537 0.1471 C 0.42349 0.15798 0.41186 0.19435 0.34698 0.20431 C 0.28209 0.21427 0.03365 0.1962 -0.02447 0.20709 C -0.08259 0.21798 -0.06472 0.25875 -0.00209 0.26963 C 0.06054 0.28052 0.28573 0.26106 0.35097 0.27241 C 0.4162 0.28376 0.45211 0.32453 0.38983 0.33774 C 0.32755 0.35094 0.04441 0.33913 -0.02256 0.3514 C -0.08953 0.36368 -0.0786 0.39912 -0.01232 0.4114 C 0.05395 0.42368 0.31002 0.42321 0.37543 0.42507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304764"/>
            <a:ext cx="8676456" cy="4525963"/>
          </a:xfrm>
        </p:spPr>
        <p:txBody>
          <a:bodyPr/>
          <a:lstStyle/>
          <a:p>
            <a:r>
              <a:rPr lang="en-US" dirty="0" smtClean="0"/>
              <a:t>Care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dimensiunea</a:t>
            </a:r>
            <a:r>
              <a:rPr lang="en-US" dirty="0" smtClean="0"/>
              <a:t> </a:t>
            </a:r>
            <a:r>
              <a:rPr lang="en-US" dirty="0" err="1" smtClean="0"/>
              <a:t>imaginii</a:t>
            </a:r>
            <a:r>
              <a:rPr lang="en-US" dirty="0" smtClean="0"/>
              <a:t> filtrate?</a:t>
            </a:r>
          </a:p>
          <a:p>
            <a:pPr>
              <a:buFontTx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MATLAB</a:t>
            </a:r>
            <a:r>
              <a:rPr lang="en-US" dirty="0" smtClean="0"/>
              <a:t>: </a:t>
            </a:r>
            <a:r>
              <a:rPr lang="en-US" dirty="0" err="1" smtClean="0"/>
              <a:t>opțiuni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filtrare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‘full’</a:t>
            </a:r>
            <a:r>
              <a:rPr lang="en-US" dirty="0" smtClean="0"/>
              <a:t>: dim(O) = dim(</a:t>
            </a:r>
            <a:r>
              <a:rPr lang="en-US" dirty="0"/>
              <a:t>I</a:t>
            </a:r>
            <a:r>
              <a:rPr lang="en-US" dirty="0" smtClean="0"/>
              <a:t>) + dim(F)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‘same’</a:t>
            </a:r>
            <a:r>
              <a:rPr lang="en-US" dirty="0" smtClean="0"/>
              <a:t>: dim(O) =  dim(I)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‘valid’</a:t>
            </a:r>
            <a:r>
              <a:rPr lang="en-US" dirty="0" smtClean="0"/>
              <a:t>: dim(O) = dim(I) – dim(F)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63588" y="4273624"/>
            <a:ext cx="7763780" cy="2539752"/>
            <a:chOff x="228600" y="3316288"/>
            <a:chExt cx="8686800" cy="3084512"/>
          </a:xfrm>
        </p:grpSpPr>
        <p:sp>
          <p:nvSpPr>
            <p:cNvPr id="98306" name="Rectangle 11"/>
            <p:cNvSpPr>
              <a:spLocks noChangeArrowheads="1"/>
            </p:cNvSpPr>
            <p:nvPr/>
          </p:nvSpPr>
          <p:spPr bwMode="auto">
            <a:xfrm>
              <a:off x="381000" y="3810000"/>
              <a:ext cx="2514600" cy="2438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09" name="Rectangle 4"/>
            <p:cNvSpPr>
              <a:spLocks noChangeArrowheads="1"/>
            </p:cNvSpPr>
            <p:nvPr/>
          </p:nvSpPr>
          <p:spPr bwMode="auto">
            <a:xfrm>
              <a:off x="609600" y="4038600"/>
              <a:ext cx="2057400" cy="19812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I</a:t>
              </a:r>
            </a:p>
          </p:txBody>
        </p:sp>
        <p:sp>
          <p:nvSpPr>
            <p:cNvPr id="98310" name="Rectangle 5"/>
            <p:cNvSpPr>
              <a:spLocks noChangeArrowheads="1"/>
            </p:cNvSpPr>
            <p:nvPr/>
          </p:nvSpPr>
          <p:spPr bwMode="auto">
            <a:xfrm>
              <a:off x="2590800" y="3657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1" name="Rectangle 8"/>
            <p:cNvSpPr>
              <a:spLocks noChangeArrowheads="1"/>
            </p:cNvSpPr>
            <p:nvPr/>
          </p:nvSpPr>
          <p:spPr bwMode="auto">
            <a:xfrm>
              <a:off x="228600" y="3657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 smtClean="0">
                  <a:solidFill>
                    <a:srgbClr val="000000"/>
                  </a:solidFill>
                  <a:cs typeface="Arial" pitchFamily="34" charset="0"/>
                </a:rPr>
                <a:t>F</a:t>
              </a:r>
              <a:endParaRPr lang="en-US" sz="2400" i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12" name="Rectangle 9"/>
            <p:cNvSpPr>
              <a:spLocks noChangeArrowheads="1"/>
            </p:cNvSpPr>
            <p:nvPr/>
          </p:nvSpPr>
          <p:spPr bwMode="auto">
            <a:xfrm>
              <a:off x="2590800" y="5943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3" name="Rectangle 10"/>
            <p:cNvSpPr>
              <a:spLocks noChangeArrowheads="1"/>
            </p:cNvSpPr>
            <p:nvPr/>
          </p:nvSpPr>
          <p:spPr bwMode="auto">
            <a:xfrm>
              <a:off x="228600" y="5943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 smtClean="0">
                  <a:solidFill>
                    <a:srgbClr val="000000"/>
                  </a:solidFill>
                  <a:cs typeface="Arial" pitchFamily="34" charset="0"/>
                </a:rPr>
                <a:t>F</a:t>
              </a:r>
              <a:endParaRPr lang="en-US" sz="2400" i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14" name="Rectangle 13"/>
            <p:cNvSpPr>
              <a:spLocks noChangeArrowheads="1"/>
            </p:cNvSpPr>
            <p:nvPr/>
          </p:nvSpPr>
          <p:spPr bwMode="auto">
            <a:xfrm>
              <a:off x="3886200" y="4038600"/>
              <a:ext cx="2057400" cy="19812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I</a:t>
              </a:r>
            </a:p>
          </p:txBody>
        </p:sp>
        <p:sp>
          <p:nvSpPr>
            <p:cNvPr id="98315" name="Rectangle 14"/>
            <p:cNvSpPr>
              <a:spLocks noChangeArrowheads="1"/>
            </p:cNvSpPr>
            <p:nvPr/>
          </p:nvSpPr>
          <p:spPr bwMode="auto">
            <a:xfrm>
              <a:off x="5715000" y="38100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6" name="Rectangle 15"/>
            <p:cNvSpPr>
              <a:spLocks noChangeArrowheads="1"/>
            </p:cNvSpPr>
            <p:nvPr/>
          </p:nvSpPr>
          <p:spPr bwMode="auto">
            <a:xfrm>
              <a:off x="3657600" y="38100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7" name="Rectangle 16"/>
            <p:cNvSpPr>
              <a:spLocks noChangeArrowheads="1"/>
            </p:cNvSpPr>
            <p:nvPr/>
          </p:nvSpPr>
          <p:spPr bwMode="auto">
            <a:xfrm>
              <a:off x="5715000" y="57912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 smtClean="0">
                  <a:solidFill>
                    <a:srgbClr val="000000"/>
                  </a:solidFill>
                  <a:cs typeface="Arial" pitchFamily="34" charset="0"/>
                </a:rPr>
                <a:t>F</a:t>
              </a:r>
              <a:endParaRPr lang="en-US" sz="2400" i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18" name="Rectangle 17"/>
            <p:cNvSpPr>
              <a:spLocks noChangeArrowheads="1"/>
            </p:cNvSpPr>
            <p:nvPr/>
          </p:nvSpPr>
          <p:spPr bwMode="auto">
            <a:xfrm>
              <a:off x="3657600" y="57150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9" name="Rectangle 19"/>
            <p:cNvSpPr>
              <a:spLocks noChangeArrowheads="1"/>
            </p:cNvSpPr>
            <p:nvPr/>
          </p:nvSpPr>
          <p:spPr bwMode="auto">
            <a:xfrm>
              <a:off x="6858000" y="4038600"/>
              <a:ext cx="2057400" cy="19812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I</a:t>
              </a:r>
            </a:p>
          </p:txBody>
        </p:sp>
        <p:sp>
          <p:nvSpPr>
            <p:cNvPr id="98320" name="Rectangle 18"/>
            <p:cNvSpPr>
              <a:spLocks noChangeArrowheads="1"/>
            </p:cNvSpPr>
            <p:nvPr/>
          </p:nvSpPr>
          <p:spPr bwMode="auto">
            <a:xfrm>
              <a:off x="7086600" y="4191000"/>
              <a:ext cx="16002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21" name="Rectangle 20"/>
            <p:cNvSpPr>
              <a:spLocks noChangeArrowheads="1"/>
            </p:cNvSpPr>
            <p:nvPr/>
          </p:nvSpPr>
          <p:spPr bwMode="auto">
            <a:xfrm>
              <a:off x="8458200" y="4038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 smtClean="0">
                  <a:solidFill>
                    <a:srgbClr val="000000"/>
                  </a:solidFill>
                  <a:cs typeface="Arial" pitchFamily="34" charset="0"/>
                </a:rPr>
                <a:t>F</a:t>
              </a:r>
              <a:endParaRPr lang="en-US" sz="2400" i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22" name="Rectangle 21"/>
            <p:cNvSpPr>
              <a:spLocks noChangeArrowheads="1"/>
            </p:cNvSpPr>
            <p:nvPr/>
          </p:nvSpPr>
          <p:spPr bwMode="auto">
            <a:xfrm>
              <a:off x="6858000" y="4038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 smtClean="0">
                  <a:solidFill>
                    <a:srgbClr val="000000"/>
                  </a:solidFill>
                  <a:cs typeface="Arial" pitchFamily="34" charset="0"/>
                </a:rPr>
                <a:t>F</a:t>
              </a:r>
              <a:endParaRPr lang="en-US" sz="2400" i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23" name="Rectangle 22"/>
            <p:cNvSpPr>
              <a:spLocks noChangeArrowheads="1"/>
            </p:cNvSpPr>
            <p:nvPr/>
          </p:nvSpPr>
          <p:spPr bwMode="auto">
            <a:xfrm>
              <a:off x="8458200" y="5562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24" name="Rectangle 23"/>
            <p:cNvSpPr>
              <a:spLocks noChangeArrowheads="1"/>
            </p:cNvSpPr>
            <p:nvPr/>
          </p:nvSpPr>
          <p:spPr bwMode="auto">
            <a:xfrm>
              <a:off x="6858000" y="5562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 smtClean="0">
                  <a:solidFill>
                    <a:srgbClr val="000000"/>
                  </a:solidFill>
                  <a:cs typeface="Arial" pitchFamily="34" charset="0"/>
                </a:rPr>
                <a:t>F</a:t>
              </a:r>
              <a:endParaRPr lang="en-US" sz="2400" i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25" name="Text Box 24"/>
            <p:cNvSpPr txBox="1">
              <a:spLocks noChangeArrowheads="1"/>
            </p:cNvSpPr>
            <p:nvPr/>
          </p:nvSpPr>
          <p:spPr bwMode="auto">
            <a:xfrm>
              <a:off x="1330325" y="3316288"/>
              <a:ext cx="723004" cy="560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008000"/>
                  </a:solidFill>
                  <a:cs typeface="Arial" pitchFamily="34" charset="0"/>
                </a:rPr>
                <a:t>full</a:t>
              </a:r>
            </a:p>
          </p:txBody>
        </p:sp>
        <p:sp>
          <p:nvSpPr>
            <p:cNvPr id="98326" name="Text Box 25"/>
            <p:cNvSpPr txBox="1">
              <a:spLocks noChangeArrowheads="1"/>
            </p:cNvSpPr>
            <p:nvPr/>
          </p:nvSpPr>
          <p:spPr bwMode="auto">
            <a:xfrm>
              <a:off x="4495800" y="3352801"/>
              <a:ext cx="1087381" cy="560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008000"/>
                  </a:solidFill>
                  <a:cs typeface="Arial" pitchFamily="34" charset="0"/>
                </a:rPr>
                <a:t>same</a:t>
              </a:r>
            </a:p>
          </p:txBody>
        </p:sp>
        <p:sp>
          <p:nvSpPr>
            <p:cNvPr id="98327" name="Text Box 26"/>
            <p:cNvSpPr txBox="1">
              <a:spLocks noChangeArrowheads="1"/>
            </p:cNvSpPr>
            <p:nvPr/>
          </p:nvSpPr>
          <p:spPr bwMode="auto">
            <a:xfrm>
              <a:off x="7391400" y="3352801"/>
              <a:ext cx="991368" cy="560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008000"/>
                  </a:solidFill>
                  <a:cs typeface="Arial" pitchFamily="34" charset="0"/>
                </a:rPr>
                <a:t>valid</a:t>
              </a: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Dimensiune</a:t>
            </a:r>
            <a:r>
              <a:rPr lang="en-US" b="0" dirty="0"/>
              <a:t> </a:t>
            </a:r>
            <a:r>
              <a:rPr lang="en-US" b="0" dirty="0" smtClean="0"/>
              <a:t>output</a:t>
            </a:r>
            <a:endParaRPr lang="en-US" b="0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50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S. </a:t>
            </a:r>
            <a:r>
              <a:rPr lang="en-US" sz="1200" b="0" dirty="0" err="1" smtClean="0"/>
              <a:t>Lazebnik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5842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539552" y="6093296"/>
            <a:ext cx="10333148" cy="7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000" b="0" dirty="0" err="1" smtClean="0"/>
              <a:t>Fereastra</a:t>
            </a:r>
            <a:r>
              <a:rPr lang="en-US" sz="3000" b="0" dirty="0" smtClean="0"/>
              <a:t> </a:t>
            </a:r>
            <a:r>
              <a:rPr lang="en-US" sz="3000" b="0" dirty="0" err="1" smtClean="0">
                <a:solidFill>
                  <a:srgbClr val="FFCC66"/>
                </a:solidFill>
              </a:rPr>
              <a:t>filtrului</a:t>
            </a:r>
            <a:r>
              <a:rPr lang="en-US" sz="3000" b="0" dirty="0" smtClean="0"/>
              <a:t> </a:t>
            </a:r>
            <a:r>
              <a:rPr lang="en-US" sz="3000" b="0" dirty="0" err="1" smtClean="0"/>
              <a:t>depăseste</a:t>
            </a:r>
            <a:r>
              <a:rPr lang="en-US" sz="3000" b="0" dirty="0" smtClean="0"/>
              <a:t> </a:t>
            </a:r>
            <a:r>
              <a:rPr lang="en-US" sz="3000" b="0" dirty="0" err="1" smtClean="0"/>
              <a:t>marginea</a:t>
            </a:r>
            <a:r>
              <a:rPr lang="en-US" sz="3000" b="0" dirty="0" smtClean="0"/>
              <a:t> </a:t>
            </a:r>
            <a:r>
              <a:rPr lang="en-US" sz="3000" b="0" dirty="0" err="1" smtClean="0">
                <a:solidFill>
                  <a:srgbClr val="3366FF"/>
                </a:solidFill>
              </a:rPr>
              <a:t>imaginii</a:t>
            </a:r>
            <a:r>
              <a:rPr lang="en-US" sz="3000" b="0" dirty="0" smtClean="0">
                <a:solidFill>
                  <a:srgbClr val="FFCC66"/>
                </a:solidFill>
              </a:rPr>
              <a:t> 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951820" y="2312876"/>
            <a:ext cx="4212468" cy="370841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4000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valori</a:t>
            </a:r>
            <a:r>
              <a:rPr lang="en-US" dirty="0" smtClean="0"/>
              <a:t> au </a:t>
            </a:r>
            <a:r>
              <a:rPr lang="en-US" dirty="0" err="1" smtClean="0">
                <a:solidFill>
                  <a:srgbClr val="FFCC66"/>
                </a:solidFill>
              </a:rPr>
              <a:t>pixelii</a:t>
            </a:r>
            <a:r>
              <a:rPr lang="en-US" dirty="0"/>
              <a:t> </a:t>
            </a:r>
            <a:r>
              <a:rPr lang="en-US" dirty="0" smtClean="0"/>
              <a:t>din </a:t>
            </a:r>
            <a:r>
              <a:rPr lang="en-US" dirty="0" err="1" smtClean="0">
                <a:solidFill>
                  <a:srgbClr val="FFCC66"/>
                </a:solidFill>
              </a:rPr>
              <a:t>afara</a:t>
            </a:r>
            <a:r>
              <a:rPr lang="en-US" dirty="0" smtClean="0">
                <a:solidFill>
                  <a:srgbClr val="FFCC66"/>
                </a:solidFill>
              </a:rPr>
              <a:t> </a:t>
            </a:r>
            <a:r>
              <a:rPr lang="en-US" dirty="0" err="1" smtClean="0">
                <a:solidFill>
                  <a:srgbClr val="FFCC66"/>
                </a:solidFill>
              </a:rPr>
              <a:t>imaginii</a:t>
            </a:r>
            <a:r>
              <a:rPr lang="en-US" dirty="0" smtClean="0">
                <a:solidFill>
                  <a:srgbClr val="FFCC66"/>
                </a:solidFill>
              </a:rPr>
              <a:t> </a:t>
            </a:r>
            <a:r>
              <a:rPr lang="en-US" dirty="0" smtClean="0"/>
              <a:t>?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Pixelii</a:t>
            </a:r>
            <a:r>
              <a:rPr lang="en-US" b="0" dirty="0" smtClean="0"/>
              <a:t> din </a:t>
            </a:r>
            <a:r>
              <a:rPr lang="en-US" b="0" dirty="0" err="1" smtClean="0"/>
              <a:t>afara</a:t>
            </a:r>
            <a:r>
              <a:rPr lang="en-US" b="0" dirty="0" smtClean="0"/>
              <a:t> </a:t>
            </a:r>
            <a:r>
              <a:rPr lang="en-US" b="0" dirty="0" err="1" smtClean="0"/>
              <a:t>imaginii</a:t>
            </a:r>
            <a:endParaRPr lang="en-US" b="0" dirty="0" smtClean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3491880" y="2852936"/>
            <a:ext cx="3024336" cy="2736304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4000" i="1" dirty="0">
                <a:solidFill>
                  <a:srgbClr val="000000"/>
                </a:solidFill>
                <a:cs typeface="Arial" pitchFamily="34" charset="0"/>
              </a:rPr>
              <a:t>I</a:t>
            </a: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2951820" y="2348880"/>
            <a:ext cx="792088" cy="74655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800" i="1" dirty="0" smtClean="0">
                <a:solidFill>
                  <a:srgbClr val="000000"/>
                </a:solidFill>
                <a:cs typeface="Arial" pitchFamily="34" charset="0"/>
              </a:rPr>
              <a:t>F</a:t>
            </a:r>
            <a:endParaRPr lang="en-US" sz="2800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88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S. </a:t>
            </a:r>
            <a:r>
              <a:rPr lang="en-US" sz="1200" b="0" dirty="0" err="1" smtClean="0"/>
              <a:t>Marschner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6608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158E-6 -3.13875E-6 C 0.13567 -0.00695 0.27151 -0.01366 0.32859 -0.00278 C 0.38567 0.00811 0.40093 0.0512 0.34281 0.06533 C 0.28469 0.07946 0.03695 0.06926 -0.02048 0.08154 C -0.0779 0.09382 -0.06645 0.12787 -0.00209 0.13876 C 0.06228 0.14964 0.30725 0.13621 0.36537 0.1471 C 0.42349 0.15798 0.41186 0.19435 0.34698 0.20431 C 0.28209 0.21427 0.03365 0.1962 -0.02447 0.20709 C -0.08259 0.21798 -0.06472 0.25875 -0.00209 0.26963 C 0.06054 0.28052 0.28573 0.26106 0.35097 0.27241 C 0.4162 0.28376 0.45211 0.32453 0.38983 0.33774 C 0.32755 0.35094 0.04441 0.33913 -0.02256 0.3514 C -0.08953 0.36368 -0.0786 0.39912 -0.01232 0.4114 C 0.05395 0.42368 0.31002 0.42321 0.37543 0.42507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9331" grpId="0" build="p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au </a:t>
            </a:r>
            <a:r>
              <a:rPr lang="en-US" dirty="0" err="1"/>
              <a:t>pixelii</a:t>
            </a:r>
            <a:r>
              <a:rPr lang="en-US" dirty="0"/>
              <a:t> din </a:t>
            </a:r>
            <a:r>
              <a:rPr lang="en-US" dirty="0" err="1"/>
              <a:t>afara</a:t>
            </a:r>
            <a:r>
              <a:rPr lang="en-US" dirty="0"/>
              <a:t> </a:t>
            </a:r>
            <a:r>
              <a:rPr lang="en-US" dirty="0" err="1"/>
              <a:t>imaginii</a:t>
            </a:r>
            <a:r>
              <a:rPr lang="en-US" dirty="0">
                <a:solidFill>
                  <a:srgbClr val="FFCC66"/>
                </a:solidFill>
              </a:rPr>
              <a:t> </a:t>
            </a:r>
            <a:r>
              <a:rPr lang="en-US" dirty="0"/>
              <a:t>?</a:t>
            </a:r>
          </a:p>
          <a:p>
            <a:pPr lvl="1"/>
            <a:r>
              <a:rPr lang="en-US" dirty="0" err="1" smtClean="0"/>
              <a:t>extrapolăm</a:t>
            </a:r>
            <a:r>
              <a:rPr lang="en-US" dirty="0" smtClean="0"/>
              <a:t> </a:t>
            </a:r>
            <a:r>
              <a:rPr lang="en-US" dirty="0" err="1" smtClean="0"/>
              <a:t>valori</a:t>
            </a:r>
            <a:endParaRPr lang="en-US" dirty="0" smtClean="0"/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Pixelii</a:t>
            </a:r>
            <a:r>
              <a:rPr lang="en-US" b="0" dirty="0" smtClean="0"/>
              <a:t> din </a:t>
            </a:r>
            <a:r>
              <a:rPr lang="en-US" b="0" dirty="0" err="1" smtClean="0"/>
              <a:t>afara</a:t>
            </a:r>
            <a:r>
              <a:rPr lang="en-US" b="0" dirty="0" smtClean="0"/>
              <a:t> </a:t>
            </a:r>
            <a:r>
              <a:rPr lang="en-US" b="0" dirty="0" err="1" smtClean="0"/>
              <a:t>imaginii</a:t>
            </a:r>
            <a:endParaRPr lang="en-US" b="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99592" y="2672916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/>
              <a:t>1.   </a:t>
            </a:r>
            <a:r>
              <a:rPr lang="en-US" sz="2800" b="0" dirty="0" err="1" smtClean="0"/>
              <a:t>pixeli</a:t>
            </a:r>
            <a:r>
              <a:rPr lang="en-US" sz="2800" b="0" dirty="0" smtClean="0"/>
              <a:t> = 0 (</a:t>
            </a:r>
            <a:r>
              <a:rPr lang="en-US" sz="2800" b="0" dirty="0" err="1" smtClean="0"/>
              <a:t>negru</a:t>
            </a:r>
            <a:r>
              <a:rPr lang="en-US" sz="2800" b="0" dirty="0" smtClean="0"/>
              <a:t>)</a:t>
            </a:r>
            <a:endParaRPr lang="en-US" sz="2800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899592" y="3176972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/>
              <a:t>2.   </a:t>
            </a:r>
            <a:r>
              <a:rPr lang="en-US" sz="2800" b="0" dirty="0" err="1" smtClean="0"/>
              <a:t>copiază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pixelii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în</a:t>
            </a:r>
            <a:r>
              <a:rPr lang="en-US" sz="2800" b="0" dirty="0" smtClean="0"/>
              <a:t> </a:t>
            </a:r>
          </a:p>
          <a:p>
            <a:r>
              <a:rPr lang="en-US" sz="2800" b="0" dirty="0"/>
              <a:t> </a:t>
            </a:r>
            <a:r>
              <a:rPr lang="en-US" sz="2800" b="0" dirty="0" smtClean="0"/>
              <a:t>     mod circular</a:t>
            </a:r>
            <a:endParaRPr lang="en-US" sz="2800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899592" y="4113076"/>
            <a:ext cx="4032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/>
              <a:t>3.   </a:t>
            </a:r>
            <a:r>
              <a:rPr lang="en-US" sz="2800" b="0" dirty="0" err="1" smtClean="0"/>
              <a:t>copiază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pixelii</a:t>
            </a:r>
            <a:r>
              <a:rPr lang="en-US" sz="2800" b="0" dirty="0" smtClean="0"/>
              <a:t> de la</a:t>
            </a:r>
          </a:p>
          <a:p>
            <a:r>
              <a:rPr lang="en-US" sz="2800" b="0" dirty="0" smtClean="0"/>
              <a:t>      </a:t>
            </a:r>
            <a:r>
              <a:rPr lang="en-US" sz="2800" b="0" dirty="0" err="1" smtClean="0"/>
              <a:t>marginea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imaginii</a:t>
            </a:r>
            <a:endParaRPr lang="en-US" sz="2800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049180"/>
            <a:ext cx="4356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/>
              <a:t>4.   </a:t>
            </a:r>
            <a:r>
              <a:rPr lang="en-US" sz="2800" b="0" dirty="0" err="1" smtClean="0"/>
              <a:t>oglindeşte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pixelii</a:t>
            </a:r>
            <a:r>
              <a:rPr lang="en-US" sz="2800" b="0" dirty="0" smtClean="0"/>
              <a:t> de la</a:t>
            </a:r>
          </a:p>
          <a:p>
            <a:r>
              <a:rPr lang="en-US" sz="2800" b="0" dirty="0" smtClean="0"/>
              <a:t>      </a:t>
            </a:r>
            <a:r>
              <a:rPr lang="en-US" sz="2800" b="0" dirty="0" err="1" smtClean="0"/>
              <a:t>marginea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imaginii</a:t>
            </a:r>
            <a:endParaRPr lang="en-US" sz="2800" b="0" dirty="0"/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88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S. </a:t>
            </a:r>
            <a:r>
              <a:rPr lang="en-US" sz="1200" b="0" dirty="0" err="1" smtClean="0"/>
              <a:t>Marschner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3457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au </a:t>
            </a:r>
            <a:r>
              <a:rPr lang="en-US" dirty="0" err="1"/>
              <a:t>pixelii</a:t>
            </a:r>
            <a:r>
              <a:rPr lang="en-US" dirty="0"/>
              <a:t> din </a:t>
            </a:r>
            <a:r>
              <a:rPr lang="en-US" dirty="0" err="1"/>
              <a:t>afara</a:t>
            </a:r>
            <a:r>
              <a:rPr lang="en-US" dirty="0"/>
              <a:t> </a:t>
            </a:r>
            <a:r>
              <a:rPr lang="en-US" dirty="0" err="1"/>
              <a:t>imaginii</a:t>
            </a:r>
            <a:r>
              <a:rPr lang="en-US" dirty="0">
                <a:solidFill>
                  <a:srgbClr val="FFCC66"/>
                </a:solidFill>
              </a:rPr>
              <a:t> </a:t>
            </a:r>
            <a:r>
              <a:rPr lang="en-US" dirty="0"/>
              <a:t>?</a:t>
            </a:r>
          </a:p>
          <a:p>
            <a:pPr lvl="1"/>
            <a:r>
              <a:rPr lang="en-US" dirty="0" err="1" smtClean="0"/>
              <a:t>extrapolăm</a:t>
            </a:r>
            <a:r>
              <a:rPr lang="en-US" dirty="0" smtClean="0"/>
              <a:t> </a:t>
            </a:r>
            <a:r>
              <a:rPr lang="en-US" dirty="0" err="1" smtClean="0"/>
              <a:t>valori</a:t>
            </a:r>
            <a:endParaRPr lang="en-US" dirty="0" smtClean="0"/>
          </a:p>
          <a:p>
            <a:pPr lvl="1"/>
            <a:r>
              <a:rPr lang="en-US" dirty="0" err="1"/>
              <a:t>o</a:t>
            </a:r>
            <a:r>
              <a:rPr lang="en-US" dirty="0" err="1" smtClean="0"/>
              <a:t>pțiuni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MATLAB</a:t>
            </a:r>
            <a:r>
              <a:rPr lang="en-US" dirty="0" smtClean="0"/>
              <a:t>: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Pixelii</a:t>
            </a:r>
            <a:r>
              <a:rPr lang="en-US" b="0" dirty="0" smtClean="0"/>
              <a:t> din </a:t>
            </a:r>
            <a:r>
              <a:rPr lang="en-US" b="0" dirty="0" err="1" smtClean="0"/>
              <a:t>afara</a:t>
            </a:r>
            <a:r>
              <a:rPr lang="en-US" b="0" dirty="0" smtClean="0"/>
              <a:t> </a:t>
            </a:r>
            <a:r>
              <a:rPr lang="en-US" b="0" dirty="0" err="1" smtClean="0"/>
              <a:t>imaginii</a:t>
            </a:r>
            <a:endParaRPr lang="en-US" b="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99592" y="3140968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/>
              <a:t>1.   </a:t>
            </a:r>
            <a:r>
              <a:rPr lang="en-US" sz="2800" b="0" dirty="0" err="1" smtClean="0"/>
              <a:t>imfilter</a:t>
            </a:r>
            <a:r>
              <a:rPr lang="en-US" sz="2800" b="0" dirty="0" smtClean="0"/>
              <a:t>(I, f, 0)</a:t>
            </a:r>
            <a:endParaRPr lang="en-US" sz="2800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899592" y="3614633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/>
              <a:t>2.   </a:t>
            </a:r>
            <a:r>
              <a:rPr lang="en-US" sz="2800" b="0" dirty="0" err="1" smtClean="0"/>
              <a:t>imfilter</a:t>
            </a:r>
            <a:r>
              <a:rPr lang="en-US" sz="2800" b="0" dirty="0" smtClean="0"/>
              <a:t>(I, f, ‘circular’)</a:t>
            </a:r>
            <a:endParaRPr lang="en-US" sz="2800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899592" y="4088298"/>
            <a:ext cx="435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/>
              <a:t>3.   </a:t>
            </a:r>
            <a:r>
              <a:rPr lang="en-US" sz="2800" b="0" dirty="0" err="1" smtClean="0"/>
              <a:t>imfilter</a:t>
            </a:r>
            <a:r>
              <a:rPr lang="en-US" sz="2800" b="0" dirty="0" smtClean="0"/>
              <a:t>(I, f, ‘replicate’)</a:t>
            </a:r>
            <a:endParaRPr lang="en-US" sz="2800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4561964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/>
              <a:t>4.   </a:t>
            </a:r>
            <a:r>
              <a:rPr lang="en-US" sz="2800" b="0" dirty="0" err="1" smtClean="0"/>
              <a:t>imfilter</a:t>
            </a:r>
            <a:r>
              <a:rPr lang="en-US" sz="2800" b="0" dirty="0" smtClean="0"/>
              <a:t>(I, f, ‘symmetric’)</a:t>
            </a:r>
            <a:endParaRPr lang="en-US" sz="2800" b="0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88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S. </a:t>
            </a:r>
            <a:r>
              <a:rPr lang="en-US" sz="1200" b="0" dirty="0" err="1" smtClean="0"/>
              <a:t>Marschner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4821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1055688"/>
            <a:ext cx="7772400" cy="938212"/>
          </a:xfrm>
        </p:spPr>
        <p:txBody>
          <a:bodyPr/>
          <a:lstStyle/>
          <a:p>
            <a:r>
              <a:rPr lang="en-US" sz="2400" dirty="0" err="1" smtClean="0"/>
              <a:t>Cei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apropiați</a:t>
            </a:r>
            <a:r>
              <a:rPr lang="en-US" sz="2400" dirty="0" smtClean="0"/>
              <a:t> </a:t>
            </a:r>
            <a:r>
              <a:rPr lang="en-US" sz="2400" dirty="0" err="1" smtClean="0"/>
              <a:t>pixeli</a:t>
            </a:r>
            <a:r>
              <a:rPr lang="en-US" sz="2400" dirty="0" smtClean="0"/>
              <a:t> </a:t>
            </a:r>
            <a:r>
              <a:rPr lang="en-US" sz="2400" dirty="0" err="1" smtClean="0"/>
              <a:t>vecini</a:t>
            </a:r>
            <a:r>
              <a:rPr lang="en-US" sz="2400" dirty="0" smtClean="0"/>
              <a:t> au o </a:t>
            </a:r>
            <a:r>
              <a:rPr lang="en-US" sz="2400" dirty="0" err="1" smtClean="0"/>
              <a:t>pondere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mare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imaginea</a:t>
            </a:r>
            <a:r>
              <a:rPr lang="en-US" sz="2400" dirty="0" smtClean="0"/>
              <a:t> </a:t>
            </a:r>
            <a:r>
              <a:rPr lang="en-US" sz="2400" dirty="0" err="1" smtClean="0"/>
              <a:t>filtrată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1100" dirty="0" smtClean="0"/>
          </a:p>
          <a:p>
            <a:endParaRPr lang="en-US" sz="2400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75965" y="2148805"/>
            <a:ext cx="3200400" cy="380047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dirty="0" err="1" smtClean="0"/>
              <a:t>Filtru</a:t>
            </a:r>
            <a:r>
              <a:rPr lang="en-US" dirty="0" smtClean="0"/>
              <a:t> normal (Gaussian)</a:t>
            </a:r>
          </a:p>
        </p:txBody>
      </p:sp>
      <p:graphicFrame>
        <p:nvGraphicFramePr>
          <p:cNvPr id="11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71427"/>
              </p:ext>
            </p:extLst>
          </p:nvPr>
        </p:nvGraphicFramePr>
        <p:xfrm>
          <a:off x="5724128" y="2348880"/>
          <a:ext cx="3213140" cy="3048000"/>
        </p:xfrm>
        <a:graphic>
          <a:graphicData uri="http://schemas.openxmlformats.org/drawingml/2006/table">
            <a:tbl>
              <a:tblPr/>
              <a:tblGrid>
                <a:gridCol w="321577"/>
                <a:gridCol w="321576"/>
                <a:gridCol w="320264"/>
                <a:gridCol w="321577"/>
                <a:gridCol w="321576"/>
                <a:gridCol w="321577"/>
                <a:gridCol w="321576"/>
                <a:gridCol w="320264"/>
                <a:gridCol w="321577"/>
                <a:gridCol w="321576"/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33401"/>
              </p:ext>
            </p:extLst>
          </p:nvPr>
        </p:nvGraphicFramePr>
        <p:xfrm>
          <a:off x="4159263" y="3363342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1171" name="Rectangle 146"/>
          <p:cNvSpPr>
            <a:spLocks noChangeArrowheads="1"/>
          </p:cNvSpPr>
          <p:nvPr/>
        </p:nvSpPr>
        <p:spPr bwMode="auto">
          <a:xfrm>
            <a:off x="6016228" y="4485655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162438" y="3356992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71900" y="3561779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496" y="2528900"/>
            <a:ext cx="3528393" cy="3275571"/>
            <a:chOff x="6014089" y="2529903"/>
            <a:chExt cx="3528440" cy="3275598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9" name="Photo Editor Photo" r:id="rId6" imgW="2095793" imgH="1390844" progId="">
                    <p:embed/>
                  </p:oleObj>
                </mc:Choice>
                <mc:Fallback>
                  <p:oleObj name="Photo Editor Photo" r:id="rId6" imgW="2095793" imgH="139084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20"/>
            <p:cNvSpPr/>
            <p:nvPr/>
          </p:nvSpPr>
          <p:spPr>
            <a:xfrm>
              <a:off x="6014089" y="2529903"/>
              <a:ext cx="3528440" cy="6514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Acest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filtru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aproximează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distribuția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normală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în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2D:</a:t>
              </a:r>
              <a:endParaRPr lang="en-US" sz="2000" b="0" kern="0" dirty="0">
                <a:solidFill>
                  <a:srgbClr val="000000"/>
                </a:solidFill>
                <a:latin typeface="Myriad Roman"/>
              </a:endParaRPr>
            </a:p>
          </p:txBody>
        </p:sp>
      </p:grp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05" y="5488545"/>
            <a:ext cx="1296144" cy="518057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30" y="4546649"/>
            <a:ext cx="959354" cy="36220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5" y="3379444"/>
            <a:ext cx="3045036" cy="6329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Steve Seitz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08309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71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1055688"/>
            <a:ext cx="7772400" cy="938212"/>
          </a:xfrm>
        </p:spPr>
        <p:txBody>
          <a:bodyPr/>
          <a:lstStyle/>
          <a:p>
            <a:r>
              <a:rPr lang="en-US" sz="2400" dirty="0" err="1" smtClean="0"/>
              <a:t>Cei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apropiați</a:t>
            </a:r>
            <a:r>
              <a:rPr lang="en-US" sz="2400" dirty="0" smtClean="0"/>
              <a:t> </a:t>
            </a:r>
            <a:r>
              <a:rPr lang="en-US" sz="2400" dirty="0" err="1" smtClean="0"/>
              <a:t>pixeli</a:t>
            </a:r>
            <a:r>
              <a:rPr lang="en-US" sz="2400" dirty="0" smtClean="0"/>
              <a:t> </a:t>
            </a:r>
            <a:r>
              <a:rPr lang="en-US" sz="2400" dirty="0" err="1" smtClean="0"/>
              <a:t>vecini</a:t>
            </a:r>
            <a:r>
              <a:rPr lang="en-US" sz="2400" dirty="0" smtClean="0"/>
              <a:t> au o </a:t>
            </a:r>
            <a:r>
              <a:rPr lang="en-US" sz="2400" dirty="0" err="1" smtClean="0"/>
              <a:t>pondere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mare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imaginea</a:t>
            </a:r>
            <a:r>
              <a:rPr lang="en-US" sz="2400" dirty="0" smtClean="0"/>
              <a:t> </a:t>
            </a:r>
            <a:r>
              <a:rPr lang="en-US" sz="2400" dirty="0" err="1" smtClean="0"/>
              <a:t>filtrată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1100" dirty="0" smtClean="0"/>
          </a:p>
          <a:p>
            <a:endParaRPr lang="en-US" sz="2400" dirty="0" smtClean="0"/>
          </a:p>
        </p:txBody>
      </p:sp>
      <p:graphicFrame>
        <p:nvGraphicFramePr>
          <p:cNvPr id="23" name="Group 4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229248"/>
              </p:ext>
            </p:extLst>
          </p:nvPr>
        </p:nvGraphicFramePr>
        <p:xfrm>
          <a:off x="5707122" y="2340258"/>
          <a:ext cx="3293370" cy="3048000"/>
        </p:xfrm>
        <a:graphic>
          <a:graphicData uri="http://schemas.openxmlformats.org/drawingml/2006/table">
            <a:tbl>
              <a:tblPr/>
              <a:tblGrid>
                <a:gridCol w="328462"/>
                <a:gridCol w="331380"/>
                <a:gridCol w="327001"/>
                <a:gridCol w="331381"/>
                <a:gridCol w="328461"/>
                <a:gridCol w="328462"/>
                <a:gridCol w="331380"/>
                <a:gridCol w="302767"/>
                <a:gridCol w="355615"/>
                <a:gridCol w="328461"/>
              </a:tblGrid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45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75965" y="2148805"/>
            <a:ext cx="3200400" cy="380047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dirty="0" err="1" smtClean="0"/>
              <a:t>Filtru</a:t>
            </a:r>
            <a:r>
              <a:rPr lang="en-US" dirty="0" smtClean="0"/>
              <a:t> normal (Gaussian)</a:t>
            </a:r>
          </a:p>
        </p:txBody>
      </p:sp>
      <p:graphicFrame>
        <p:nvGraphicFramePr>
          <p:cNvPr id="12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87662"/>
              </p:ext>
            </p:extLst>
          </p:nvPr>
        </p:nvGraphicFramePr>
        <p:xfrm>
          <a:off x="4159263" y="3363342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162438" y="3356992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71900" y="3561779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496" y="2528900"/>
            <a:ext cx="3528393" cy="3275571"/>
            <a:chOff x="6014089" y="2529903"/>
            <a:chExt cx="3528440" cy="3275598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67" name="Photo Editor Photo" r:id="rId6" imgW="2095793" imgH="1390844" progId="">
                    <p:embed/>
                  </p:oleObj>
                </mc:Choice>
                <mc:Fallback>
                  <p:oleObj name="Photo Editor Photo" r:id="rId6" imgW="2095793" imgH="139084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20"/>
            <p:cNvSpPr/>
            <p:nvPr/>
          </p:nvSpPr>
          <p:spPr>
            <a:xfrm>
              <a:off x="6014089" y="2529903"/>
              <a:ext cx="3528440" cy="6514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Acest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filtru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aproximează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distribuția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normală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 smtClean="0">
                  <a:solidFill>
                    <a:srgbClr val="000000"/>
                  </a:solidFill>
                  <a:latin typeface="Myriad Roman"/>
                </a:rPr>
                <a:t>în</a:t>
              </a:r>
              <a:r>
                <a:rPr lang="en-US" sz="2000" b="0" kern="0" dirty="0" smtClean="0">
                  <a:solidFill>
                    <a:srgbClr val="000000"/>
                  </a:solidFill>
                  <a:latin typeface="Myriad Roman"/>
                </a:rPr>
                <a:t> 2D:</a:t>
              </a:r>
              <a:endParaRPr lang="en-US" sz="2000" b="0" kern="0" dirty="0">
                <a:solidFill>
                  <a:srgbClr val="000000"/>
                </a:solidFill>
                <a:latin typeface="Myriad Roman"/>
              </a:endParaRPr>
            </a:p>
          </p:txBody>
        </p:sp>
      </p:grp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05" y="5488545"/>
            <a:ext cx="1296144" cy="518057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30" y="4546649"/>
            <a:ext cx="959354" cy="36220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5" y="3379444"/>
            <a:ext cx="3045036" cy="6329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999240" y="6633356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Steve Seitz</a:t>
            </a:r>
            <a:endParaRPr lang="en-US" sz="1200" b="0" dirty="0"/>
          </a:p>
        </p:txBody>
      </p:sp>
      <p:sp>
        <p:nvSpPr>
          <p:cNvPr id="1171" name="Rectangle 146"/>
          <p:cNvSpPr>
            <a:spLocks noChangeArrowheads="1"/>
          </p:cNvSpPr>
          <p:nvPr/>
        </p:nvSpPr>
        <p:spPr bwMode="auto">
          <a:xfrm>
            <a:off x="6016228" y="4485655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0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54"/>
            <a:ext cx="8229600" cy="2918412"/>
          </a:xfrm>
        </p:spPr>
        <p:txBody>
          <a:bodyPr>
            <a:normAutofit/>
          </a:bodyPr>
          <a:lstStyle/>
          <a:p>
            <a:r>
              <a:rPr lang="en-US" dirty="0" err="1" smtClean="0"/>
              <a:t>Formarea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770" name="Group 4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968964"/>
              </p:ext>
            </p:extLst>
          </p:nvPr>
        </p:nvGraphicFramePr>
        <p:xfrm>
          <a:off x="3306365" y="1304764"/>
          <a:ext cx="2417763" cy="2484280"/>
        </p:xfrm>
        <a:graphic>
          <a:graphicData uri="http://schemas.openxmlformats.org/drawingml/2006/table">
            <a:tbl>
              <a:tblPr/>
              <a:tblGrid>
                <a:gridCol w="241776"/>
                <a:gridCol w="241776"/>
                <a:gridCol w="241776"/>
                <a:gridCol w="241776"/>
                <a:gridCol w="241776"/>
                <a:gridCol w="241776"/>
                <a:gridCol w="241776"/>
                <a:gridCol w="251492"/>
                <a:gridCol w="232063"/>
                <a:gridCol w="241776"/>
              </a:tblGrid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8766" name="Group 4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269993"/>
              </p:ext>
            </p:extLst>
          </p:nvPr>
        </p:nvGraphicFramePr>
        <p:xfrm>
          <a:off x="230808" y="4158952"/>
          <a:ext cx="2396976" cy="2438400"/>
        </p:xfrm>
        <a:graphic>
          <a:graphicData uri="http://schemas.openxmlformats.org/drawingml/2006/table">
            <a:tbl>
              <a:tblPr/>
              <a:tblGrid>
                <a:gridCol w="239061"/>
                <a:gridCol w="241185"/>
                <a:gridCol w="237997"/>
                <a:gridCol w="241185"/>
                <a:gridCol w="239060"/>
                <a:gridCol w="239061"/>
                <a:gridCol w="241185"/>
                <a:gridCol w="237997"/>
                <a:gridCol w="241185"/>
                <a:gridCol w="239060"/>
              </a:tblGrid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</a:tr>
            </a:tbl>
          </a:graphicData>
        </a:graphic>
      </p:graphicFrame>
      <p:sp>
        <p:nvSpPr>
          <p:cNvPr id="93435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Blurarea</a:t>
            </a:r>
            <a:r>
              <a:rPr lang="en-US" b="0" dirty="0" smtClean="0"/>
              <a:t> </a:t>
            </a:r>
            <a:r>
              <a:rPr lang="en-US" b="0" dirty="0" err="1" smtClean="0"/>
              <a:t>unei</a:t>
            </a:r>
            <a:r>
              <a:rPr lang="en-US" b="0" dirty="0" smtClean="0"/>
              <a:t> </a:t>
            </a:r>
            <a:r>
              <a:rPr lang="en-US" b="0" dirty="0" err="1" smtClean="0"/>
              <a:t>imagini</a:t>
            </a:r>
            <a:endParaRPr lang="en-US" b="0" dirty="0" smtClean="0"/>
          </a:p>
        </p:txBody>
      </p:sp>
      <p:graphicFrame>
        <p:nvGraphicFramePr>
          <p:cNvPr id="8" name="Group 4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7999641"/>
              </p:ext>
            </p:extLst>
          </p:nvPr>
        </p:nvGraphicFramePr>
        <p:xfrm>
          <a:off x="6427205" y="4113078"/>
          <a:ext cx="2321259" cy="2448270"/>
        </p:xfrm>
        <a:graphic>
          <a:graphicData uri="http://schemas.openxmlformats.org/drawingml/2006/table">
            <a:tbl>
              <a:tblPr/>
              <a:tblGrid>
                <a:gridCol w="231510"/>
                <a:gridCol w="233566"/>
                <a:gridCol w="230479"/>
                <a:gridCol w="233567"/>
                <a:gridCol w="231508"/>
                <a:gridCol w="231510"/>
                <a:gridCol w="233566"/>
                <a:gridCol w="213398"/>
                <a:gridCol w="250647"/>
                <a:gridCol w="231508"/>
              </a:tblGrid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45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H="1">
            <a:off x="1691680" y="2564904"/>
            <a:ext cx="1512168" cy="12961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C66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55124"/>
              </p:ext>
            </p:extLst>
          </p:nvPr>
        </p:nvGraphicFramePr>
        <p:xfrm>
          <a:off x="971600" y="231287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14" name="Rectangle 147"/>
          <p:cNvSpPr>
            <a:spLocks noChangeArrowheads="1"/>
          </p:cNvSpPr>
          <p:nvPr/>
        </p:nvSpPr>
        <p:spPr bwMode="auto">
          <a:xfrm>
            <a:off x="974775" y="2306526"/>
            <a:ext cx="1139825" cy="1042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2528900"/>
            <a:ext cx="157152" cy="612068"/>
          </a:xfrm>
          <a:prstGeom prst="rect">
            <a:avLst/>
          </a:prstGeom>
        </p:spPr>
      </p:pic>
      <p:graphicFrame>
        <p:nvGraphicFramePr>
          <p:cNvPr id="17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163997"/>
              </p:ext>
            </p:extLst>
          </p:nvPr>
        </p:nvGraphicFramePr>
        <p:xfrm>
          <a:off x="6948264" y="231287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18" name="Rectangle 147"/>
          <p:cNvSpPr>
            <a:spLocks noChangeArrowheads="1"/>
          </p:cNvSpPr>
          <p:nvPr/>
        </p:nvSpPr>
        <p:spPr bwMode="auto">
          <a:xfrm>
            <a:off x="6951439" y="2306526"/>
            <a:ext cx="1139825" cy="1042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20" y="2528900"/>
            <a:ext cx="307562" cy="61512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 bwMode="auto">
          <a:xfrm>
            <a:off x="5832140" y="2636912"/>
            <a:ext cx="1224136" cy="136815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C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647564" y="1916832"/>
            <a:ext cx="183620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CC66"/>
                </a:solidFill>
              </a:rPr>
              <a:t>Filtru</a:t>
            </a:r>
            <a:r>
              <a:rPr lang="en-US" dirty="0" smtClean="0">
                <a:solidFill>
                  <a:srgbClr val="FFCC66"/>
                </a:solidFill>
              </a:rPr>
              <a:t> de </a:t>
            </a:r>
            <a:r>
              <a:rPr lang="en-US" dirty="0" err="1" smtClean="0">
                <a:solidFill>
                  <a:srgbClr val="FFCC66"/>
                </a:solidFill>
              </a:rPr>
              <a:t>medie</a:t>
            </a:r>
            <a:endParaRPr lang="en-US" dirty="0">
              <a:solidFill>
                <a:srgbClr val="FFCC6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52220" y="1880828"/>
            <a:ext cx="183620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CC66"/>
                </a:solidFill>
              </a:rPr>
              <a:t>Filtru</a:t>
            </a:r>
            <a:r>
              <a:rPr lang="en-US" dirty="0" smtClean="0">
                <a:solidFill>
                  <a:srgbClr val="FFCC66"/>
                </a:solidFill>
              </a:rPr>
              <a:t> normal</a:t>
            </a:r>
            <a:endParaRPr lang="en-US" dirty="0">
              <a:solidFill>
                <a:srgbClr val="FFCC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796" y="3969060"/>
            <a:ext cx="363640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OBSERVAȚII: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se </a:t>
            </a:r>
            <a:r>
              <a:rPr lang="en-US" dirty="0" err="1" smtClean="0">
                <a:solidFill>
                  <a:srgbClr val="FF0000"/>
                </a:solidFill>
              </a:rPr>
              <a:t>elimină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regiunile</a:t>
            </a:r>
            <a:r>
              <a:rPr lang="en-US" dirty="0" smtClean="0">
                <a:solidFill>
                  <a:srgbClr val="FF0000"/>
                </a:solidFill>
              </a:rPr>
              <a:t> din imagine cu </a:t>
            </a:r>
            <a:r>
              <a:rPr lang="en-US" dirty="0" err="1" smtClean="0">
                <a:solidFill>
                  <a:srgbClr val="FF0000"/>
                </a:solidFill>
              </a:rPr>
              <a:t>schimbări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bruște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intensitate</a:t>
            </a:r>
            <a:r>
              <a:rPr lang="en-US" dirty="0" smtClean="0">
                <a:solidFill>
                  <a:srgbClr val="FF0000"/>
                </a:solidFill>
              </a:rPr>
              <a:t> (</a:t>
            </a:r>
            <a:r>
              <a:rPr lang="en-US" dirty="0" err="1" smtClean="0">
                <a:solidFill>
                  <a:srgbClr val="FF0000"/>
                </a:solidFill>
              </a:rPr>
              <a:t>frecvențe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înalte</a:t>
            </a:r>
            <a:r>
              <a:rPr lang="en-US" dirty="0" smtClean="0">
                <a:solidFill>
                  <a:srgbClr val="FF0000"/>
                </a:solidFill>
              </a:rPr>
              <a:t>) - </a:t>
            </a:r>
            <a:r>
              <a:rPr lang="en-US" dirty="0" err="1" smtClean="0">
                <a:solidFill>
                  <a:srgbClr val="FF0000"/>
                </a:solidFill>
              </a:rPr>
              <a:t>muchiile</a:t>
            </a:r>
            <a:endParaRPr lang="en-US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 smtClean="0">
                <a:solidFill>
                  <a:srgbClr val="0000FF"/>
                </a:solidFill>
              </a:rPr>
              <a:t>e </a:t>
            </a:r>
            <a:r>
              <a:rPr lang="en-US" dirty="0" err="1" smtClean="0">
                <a:solidFill>
                  <a:srgbClr val="0000FF"/>
                </a:solidFill>
              </a:rPr>
              <a:t>micșorează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distanțele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dintre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pixeli</a:t>
            </a:r>
            <a:r>
              <a:rPr lang="en-US" dirty="0" smtClean="0">
                <a:solidFill>
                  <a:srgbClr val="0000FF"/>
                </a:solidFill>
              </a:rPr>
              <a:t> cu </a:t>
            </a:r>
            <a:r>
              <a:rPr lang="en-US" dirty="0" err="1" smtClean="0">
                <a:solidFill>
                  <a:srgbClr val="0000FF"/>
                </a:solidFill>
              </a:rPr>
              <a:t>intensitate</a:t>
            </a:r>
            <a:r>
              <a:rPr lang="en-US" dirty="0" smtClean="0">
                <a:solidFill>
                  <a:srgbClr val="0000FF"/>
                </a:solidFill>
              </a:rPr>
              <a:t> mare </a:t>
            </a:r>
            <a:r>
              <a:rPr lang="en-US" dirty="0" err="1" smtClean="0">
                <a:solidFill>
                  <a:srgbClr val="0000FF"/>
                </a:solidFill>
              </a:rPr>
              <a:t>și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pixeli</a:t>
            </a:r>
            <a:r>
              <a:rPr lang="en-US" dirty="0" smtClean="0">
                <a:solidFill>
                  <a:srgbClr val="0000FF"/>
                </a:solidFill>
              </a:rPr>
              <a:t> cu </a:t>
            </a:r>
            <a:r>
              <a:rPr lang="en-US" dirty="0" err="1" smtClean="0">
                <a:solidFill>
                  <a:srgbClr val="0000FF"/>
                </a:solidFill>
              </a:rPr>
              <a:t>intensitate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mică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004048" y="1808820"/>
            <a:ext cx="468052" cy="12241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907704" y="4653136"/>
            <a:ext cx="468052" cy="12241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064388" y="4617132"/>
            <a:ext cx="468052" cy="12241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84168" y="1054477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 smtClean="0">
                <a:solidFill>
                  <a:srgbClr val="FF0000"/>
                </a:solidFill>
              </a:rPr>
              <a:t>uchie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verticală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>
            <a:off x="5580112" y="1592796"/>
            <a:ext cx="684076" cy="61206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Rectangle 31"/>
          <p:cNvSpPr/>
          <p:nvPr/>
        </p:nvSpPr>
        <p:spPr bwMode="auto">
          <a:xfrm>
            <a:off x="3563888" y="3068960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03548" y="5877272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624228" y="5841268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815916" y="1556792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5DA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719572" y="4401108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5DA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876256" y="4365104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5DA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6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7" grpId="0" animBg="1"/>
      <p:bldP spid="24" grpId="0" animBg="1"/>
      <p:bldP spid="22" grpId="0" animBg="1"/>
      <p:bldP spid="27" grpId="0" animBg="1"/>
      <p:bldP spid="28" grpId="0" animBg="1"/>
      <p:bldP spid="23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916832"/>
            <a:ext cx="2796414" cy="279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1916832"/>
            <a:ext cx="2865030" cy="286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9972" y="4941168"/>
            <a:ext cx="6985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756446" y="5733256"/>
            <a:ext cx="368776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0" dirty="0" err="1" smtClean="0"/>
              <a:t>filtru</a:t>
            </a:r>
            <a:r>
              <a:rPr lang="en-US" sz="1400" b="0" dirty="0" smtClean="0"/>
              <a:t> Gaussian: </a:t>
            </a:r>
            <a:endParaRPr lang="en-US" sz="1400" b="0" dirty="0"/>
          </a:p>
          <a:p>
            <a:pPr algn="ctr"/>
            <a:r>
              <a:rPr lang="en-US" sz="1400" b="0" dirty="0" err="1" smtClean="0"/>
              <a:t>alb</a:t>
            </a:r>
            <a:r>
              <a:rPr lang="en-US" sz="1400" b="0" dirty="0" smtClean="0"/>
              <a:t> </a:t>
            </a:r>
            <a:r>
              <a:rPr lang="en-US" sz="1400" b="0" dirty="0"/>
              <a:t>= </a:t>
            </a:r>
            <a:r>
              <a:rPr lang="en-US" sz="1400" b="0" dirty="0" err="1" smtClean="0"/>
              <a:t>valoare</a:t>
            </a:r>
            <a:r>
              <a:rPr lang="en-US" sz="1400" b="0" dirty="0" smtClean="0"/>
              <a:t> mare, </a:t>
            </a:r>
          </a:p>
          <a:p>
            <a:pPr algn="ctr"/>
            <a:r>
              <a:rPr lang="en-US" sz="1400" b="0" dirty="0" err="1" smtClean="0"/>
              <a:t>negru</a:t>
            </a:r>
            <a:r>
              <a:rPr lang="en-US" sz="1400" b="0" dirty="0" smtClean="0"/>
              <a:t> </a:t>
            </a:r>
            <a:r>
              <a:rPr lang="en-US" sz="1400" b="0" dirty="0"/>
              <a:t>= </a:t>
            </a:r>
            <a:r>
              <a:rPr lang="en-US" sz="1400" b="0" dirty="0" err="1" smtClean="0"/>
              <a:t>valoare</a:t>
            </a:r>
            <a:r>
              <a:rPr lang="en-US" sz="1400" b="0" dirty="0" smtClean="0"/>
              <a:t> </a:t>
            </a:r>
            <a:r>
              <a:rPr lang="en-US" sz="1400" b="0" dirty="0" err="1" smtClean="0"/>
              <a:t>mică</a:t>
            </a:r>
            <a:endParaRPr lang="en-US" sz="1400" b="0" dirty="0"/>
          </a:p>
        </p:txBody>
      </p:sp>
      <p:pic>
        <p:nvPicPr>
          <p:cNvPr id="518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1952837"/>
            <a:ext cx="2844316" cy="2844315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44308" y="4941168"/>
            <a:ext cx="684076" cy="68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7092280" y="5677507"/>
            <a:ext cx="13114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dirty="0" err="1" smtClean="0"/>
              <a:t>filtru</a:t>
            </a:r>
            <a:r>
              <a:rPr lang="en-US" sz="1400" b="0" dirty="0" smtClean="0"/>
              <a:t> de </a:t>
            </a:r>
            <a:r>
              <a:rPr lang="en-US" sz="1400" b="0" dirty="0" err="1" smtClean="0"/>
              <a:t>medie</a:t>
            </a:r>
            <a:r>
              <a:rPr lang="en-US" sz="1400" b="0" dirty="0" smtClean="0"/>
              <a:t> </a:t>
            </a:r>
            <a:endParaRPr lang="en-US" sz="1400" b="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 smtClean="0"/>
              <a:t>Blurarea</a:t>
            </a:r>
            <a:r>
              <a:rPr lang="en-US" b="0" dirty="0" smtClean="0"/>
              <a:t> </a:t>
            </a:r>
            <a:r>
              <a:rPr lang="en-US" b="0" dirty="0" err="1" smtClean="0"/>
              <a:t>unei</a:t>
            </a:r>
            <a:r>
              <a:rPr lang="en-US" b="0" dirty="0" smtClean="0"/>
              <a:t> </a:t>
            </a:r>
            <a:r>
              <a:rPr lang="en-US" b="0" dirty="0" err="1" smtClean="0"/>
              <a:t>imagini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94250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normale</a:t>
            </a:r>
            <a:r>
              <a:rPr lang="en-US" dirty="0" smtClean="0"/>
              <a:t> (</a:t>
            </a:r>
            <a:r>
              <a:rPr lang="en-US" dirty="0" err="1" smtClean="0"/>
              <a:t>Gaussiene</a:t>
            </a:r>
            <a:r>
              <a:rPr lang="en-US" dirty="0" smtClean="0"/>
              <a:t>)</a:t>
            </a:r>
          </a:p>
        </p:txBody>
      </p:sp>
      <p:sp>
        <p:nvSpPr>
          <p:cNvPr id="6149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836025" cy="1977777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Care </a:t>
            </a:r>
            <a:r>
              <a:rPr lang="en-US" sz="2800" dirty="0" err="1" smtClean="0"/>
              <a:t>sunt</a:t>
            </a:r>
            <a:r>
              <a:rPr lang="en-US" sz="2800" dirty="0" smtClean="0"/>
              <a:t> </a:t>
            </a:r>
            <a:r>
              <a:rPr lang="en-US" sz="2800" dirty="0" err="1" smtClean="0"/>
              <a:t>parametri</a:t>
            </a:r>
            <a:r>
              <a:rPr lang="en-US" sz="2800" dirty="0" smtClean="0"/>
              <a:t> </a:t>
            </a:r>
            <a:r>
              <a:rPr lang="en-US" sz="2800" dirty="0" err="1" smtClean="0"/>
              <a:t>ce</a:t>
            </a:r>
            <a:r>
              <a:rPr lang="en-US" sz="2800" dirty="0" smtClean="0"/>
              <a:t> </a:t>
            </a:r>
            <a:r>
              <a:rPr lang="en-US" sz="2800" dirty="0" err="1" smtClean="0"/>
              <a:t>definesc</a:t>
            </a:r>
            <a:r>
              <a:rPr lang="en-US" sz="2800" dirty="0" smtClean="0"/>
              <a:t> </a:t>
            </a:r>
            <a:r>
              <a:rPr lang="en-US" sz="2800" dirty="0" err="1" smtClean="0"/>
              <a:t>filtrul</a:t>
            </a:r>
            <a:r>
              <a:rPr lang="en-US" sz="2800" dirty="0" smtClean="0"/>
              <a:t>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b="1" dirty="0" err="1" smtClean="0"/>
              <a:t>Dimensiunea</a:t>
            </a:r>
            <a:endParaRPr lang="en-US" sz="2800" dirty="0" smtClean="0"/>
          </a:p>
          <a:p>
            <a:pPr lvl="1" eaLnBrk="1" hangingPunct="1"/>
            <a:r>
              <a:rPr lang="en-US" sz="2400" dirty="0" err="1"/>
              <a:t>f</a:t>
            </a:r>
            <a:r>
              <a:rPr lang="en-US" sz="2400" dirty="0" err="1" smtClean="0"/>
              <a:t>uncțiile</a:t>
            </a:r>
            <a:r>
              <a:rPr lang="en-US" sz="2400" dirty="0" smtClean="0"/>
              <a:t> </a:t>
            </a:r>
            <a:r>
              <a:rPr lang="en-US" sz="2400" dirty="0" err="1" smtClean="0"/>
              <a:t>normale</a:t>
            </a:r>
            <a:r>
              <a:rPr lang="en-US" sz="2400" dirty="0" smtClean="0"/>
              <a:t> (</a:t>
            </a:r>
            <a:r>
              <a:rPr lang="en-US" sz="2400" dirty="0" err="1" smtClean="0"/>
              <a:t>Gaussiene</a:t>
            </a:r>
            <a:r>
              <a:rPr lang="en-US" sz="2400" dirty="0" smtClean="0"/>
              <a:t>) au </a:t>
            </a:r>
            <a:r>
              <a:rPr lang="en-US" sz="2400" dirty="0" err="1" smtClean="0"/>
              <a:t>suport</a:t>
            </a:r>
            <a:r>
              <a:rPr lang="en-US" sz="2400" dirty="0" smtClean="0"/>
              <a:t> </a:t>
            </a:r>
            <a:r>
              <a:rPr lang="en-US" sz="2400" dirty="0" err="1" smtClean="0"/>
              <a:t>infinit</a:t>
            </a:r>
            <a:r>
              <a:rPr lang="en-US" sz="2400" dirty="0" smtClean="0"/>
              <a:t> (&gt; 0), </a:t>
            </a:r>
            <a:r>
              <a:rPr lang="en-US" sz="2400" dirty="0" err="1" smtClean="0"/>
              <a:t>însă</a:t>
            </a:r>
            <a:r>
              <a:rPr lang="en-US" sz="2400" dirty="0" smtClean="0"/>
              <a:t> </a:t>
            </a:r>
            <a:r>
              <a:rPr lang="en-US" sz="2400" dirty="0" err="1" smtClean="0"/>
              <a:t>filtrele</a:t>
            </a:r>
            <a:r>
              <a:rPr lang="en-US" sz="2400" dirty="0" smtClean="0"/>
              <a:t> au </a:t>
            </a:r>
            <a:r>
              <a:rPr lang="en-US" sz="2400" dirty="0" err="1" smtClean="0"/>
              <a:t>dimensiune</a:t>
            </a:r>
            <a:r>
              <a:rPr lang="en-US" sz="2400" dirty="0" smtClean="0"/>
              <a:t> </a:t>
            </a:r>
            <a:r>
              <a:rPr lang="en-US" sz="2400" dirty="0" err="1" smtClean="0"/>
              <a:t>finită</a:t>
            </a:r>
            <a:endParaRPr lang="en-US" sz="2400" dirty="0" smtClean="0"/>
          </a:p>
        </p:txBody>
      </p:sp>
      <p:sp>
        <p:nvSpPr>
          <p:cNvPr id="102404" name="Text Box 3349"/>
          <p:cNvSpPr txBox="1">
            <a:spLocks noChangeArrowheads="1"/>
          </p:cNvSpPr>
          <p:nvPr/>
        </p:nvSpPr>
        <p:spPr bwMode="auto">
          <a:xfrm>
            <a:off x="3008313" y="4967288"/>
            <a:ext cx="3425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102405" name="Picture 6"/>
          <p:cNvPicPr>
            <a:picLocks noChangeAspect="1" noChangeArrowheads="1"/>
          </p:cNvPicPr>
          <p:nvPr/>
        </p:nvPicPr>
        <p:blipFill>
          <a:blip r:embed="rId3" cstate="print"/>
          <a:srcRect t="44176" b="9006"/>
          <a:stretch>
            <a:fillRect/>
          </a:stretch>
        </p:blipFill>
        <p:spPr bwMode="auto">
          <a:xfrm>
            <a:off x="1103313" y="2844800"/>
            <a:ext cx="670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6" name="Text Box 3349"/>
          <p:cNvSpPr txBox="1">
            <a:spLocks noChangeArrowheads="1"/>
          </p:cNvSpPr>
          <p:nvPr/>
        </p:nvSpPr>
        <p:spPr bwMode="auto">
          <a:xfrm>
            <a:off x="5126038" y="5402263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89150" y="5145088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  <a:endParaRPr lang="en-US" sz="2800" b="0" dirty="0" smtClean="0"/>
          </a:p>
          <a:p>
            <a:pPr algn="ctr"/>
            <a:r>
              <a:rPr lang="en-US" sz="2800" b="0" dirty="0" smtClean="0"/>
              <a:t>10 </a:t>
            </a:r>
            <a:r>
              <a:rPr lang="en-US" sz="2800" b="0" dirty="0"/>
              <a:t>x </a:t>
            </a:r>
            <a:r>
              <a:rPr lang="en-US" sz="2800" b="0" dirty="0" smtClean="0"/>
              <a:t>10</a:t>
            </a:r>
            <a:endParaRPr lang="en-US" sz="2800" b="0" dirty="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37125" y="5145088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  <a:endParaRPr lang="en-US" sz="2800" b="0" dirty="0" smtClean="0"/>
          </a:p>
          <a:p>
            <a:pPr algn="ctr"/>
            <a:r>
              <a:rPr lang="en-US" sz="2800" b="0" dirty="0" smtClean="0"/>
              <a:t>30 </a:t>
            </a:r>
            <a:r>
              <a:rPr lang="en-US" sz="2800" b="0" dirty="0"/>
              <a:t>x </a:t>
            </a:r>
            <a:r>
              <a:rPr lang="en-US" sz="2800" b="0" dirty="0" smtClean="0"/>
              <a:t>30</a:t>
            </a:r>
            <a:endParaRPr lang="en-US" sz="2800" b="0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1509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1" descr="gauss_sigma2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238" y="2768600"/>
            <a:ext cx="3843337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7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normale</a:t>
            </a:r>
            <a:r>
              <a:rPr lang="en-US" dirty="0" smtClean="0"/>
              <a:t> (</a:t>
            </a:r>
            <a:r>
              <a:rPr lang="en-US" dirty="0" err="1" smtClean="0"/>
              <a:t>Gaussiene</a:t>
            </a:r>
            <a:r>
              <a:rPr lang="en-US" dirty="0" smtClean="0"/>
              <a:t>)</a:t>
            </a:r>
          </a:p>
        </p:txBody>
      </p:sp>
      <p:sp>
        <p:nvSpPr>
          <p:cNvPr id="103428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Care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parametri</a:t>
            </a:r>
            <a:r>
              <a:rPr lang="en-US" sz="2800" dirty="0"/>
              <a:t> </a:t>
            </a:r>
            <a:r>
              <a:rPr lang="en-US" sz="2800" dirty="0" err="1" smtClean="0"/>
              <a:t>ce</a:t>
            </a:r>
            <a:r>
              <a:rPr lang="en-US" sz="2800" dirty="0" smtClean="0"/>
              <a:t> </a:t>
            </a:r>
            <a:r>
              <a:rPr lang="en-US" sz="2800" dirty="0" err="1" smtClean="0"/>
              <a:t>definesc</a:t>
            </a:r>
            <a:r>
              <a:rPr lang="en-US" sz="2800" dirty="0" smtClean="0"/>
              <a:t> </a:t>
            </a:r>
            <a:r>
              <a:rPr lang="en-US" sz="2800" dirty="0" err="1" smtClean="0"/>
              <a:t>filtrul</a:t>
            </a:r>
            <a:r>
              <a:rPr lang="en-US" sz="2800" dirty="0" smtClean="0"/>
              <a:t>?</a:t>
            </a:r>
            <a:endParaRPr lang="en-US" sz="2800" dirty="0"/>
          </a:p>
          <a:p>
            <a:pPr marL="0" indent="0" eaLnBrk="1" hangingPunct="1">
              <a:buNone/>
            </a:pPr>
            <a:r>
              <a:rPr lang="en-US" sz="2800" b="1" dirty="0" smtClean="0"/>
              <a:t>2. </a:t>
            </a:r>
            <a:r>
              <a:rPr lang="en-US" sz="2800" b="1" dirty="0" err="1" smtClean="0"/>
              <a:t>Deviația</a:t>
            </a:r>
            <a:r>
              <a:rPr lang="en-US" sz="2800" b="1" dirty="0" smtClean="0"/>
              <a:t> standard</a:t>
            </a:r>
            <a:r>
              <a:rPr lang="en-US" sz="2800" dirty="0" smtClean="0"/>
              <a:t>: </a:t>
            </a:r>
            <a:r>
              <a:rPr lang="en-US" sz="2800" dirty="0" err="1" smtClean="0"/>
              <a:t>cât</a:t>
            </a:r>
            <a:r>
              <a:rPr lang="en-US" sz="2800" dirty="0" smtClean="0"/>
              <a:t> de “</a:t>
            </a:r>
            <a:r>
              <a:rPr lang="en-US" sz="2800" dirty="0" err="1" smtClean="0"/>
              <a:t>neted</a:t>
            </a:r>
            <a:r>
              <a:rPr lang="en-US" sz="2800" dirty="0" smtClean="0"/>
              <a:t>” e </a:t>
            </a:r>
            <a:r>
              <a:rPr lang="en-US" sz="2800" dirty="0" err="1" smtClean="0"/>
              <a:t>filtrul</a:t>
            </a:r>
            <a:endParaRPr lang="en-US" sz="2800" dirty="0" smtClean="0"/>
          </a:p>
          <a:p>
            <a:pPr eaLnBrk="1" hangingPunct="1">
              <a:buFontTx/>
              <a:buNone/>
            </a:pPr>
            <a:endParaRPr lang="en-US" sz="2800" dirty="0" smtClean="0"/>
          </a:p>
        </p:txBody>
      </p:sp>
      <p:sp>
        <p:nvSpPr>
          <p:cNvPr id="103429" name="Text Box 3349"/>
          <p:cNvSpPr txBox="1">
            <a:spLocks noChangeArrowheads="1"/>
          </p:cNvSpPr>
          <p:nvPr/>
        </p:nvSpPr>
        <p:spPr bwMode="auto">
          <a:xfrm>
            <a:off x="2095500" y="5113338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70075" y="4999038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2 </a:t>
            </a:r>
            <a:endParaRPr lang="en-US" sz="2800" b="0" dirty="0" smtClean="0"/>
          </a:p>
          <a:p>
            <a:pPr algn="ctr"/>
            <a:r>
              <a:rPr lang="en-US" sz="2800" b="0" dirty="0" smtClean="0"/>
              <a:t>30 </a:t>
            </a:r>
            <a:r>
              <a:rPr lang="en-US" sz="2800" b="0" dirty="0"/>
              <a:t>x </a:t>
            </a:r>
            <a:r>
              <a:rPr lang="en-US" sz="2800" b="0" dirty="0" smtClean="0"/>
              <a:t>30</a:t>
            </a:r>
            <a:endParaRPr lang="en-US" sz="2800" b="0" dirty="0"/>
          </a:p>
        </p:txBody>
      </p:sp>
      <p:pic>
        <p:nvPicPr>
          <p:cNvPr id="103431" name="Picture 14" descr="gauss_sigma5_h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975" y="2805113"/>
            <a:ext cx="38433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2" name="Picture 15" descr="gauss_sigma5_hsize30_2d.jpg"/>
          <p:cNvPicPr>
            <a:picLocks noChangeAspect="1"/>
          </p:cNvPicPr>
          <p:nvPr/>
        </p:nvPicPr>
        <p:blipFill>
          <a:blip r:embed="rId5" cstate="print"/>
          <a:srcRect l="26300" t="5916" r="22746" b="10709"/>
          <a:stretch>
            <a:fillRect/>
          </a:stretch>
        </p:blipFill>
        <p:spPr bwMode="auto">
          <a:xfrm>
            <a:off x="7237413" y="2760663"/>
            <a:ext cx="912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3" name="Picture 16" descr="gauss_sigma2_hsize30_2d.jpg"/>
          <p:cNvPicPr>
            <a:picLocks noChangeAspect="1"/>
          </p:cNvPicPr>
          <p:nvPr/>
        </p:nvPicPr>
        <p:blipFill>
          <a:blip r:embed="rId6" cstate="print"/>
          <a:srcRect l="26237" t="6770" r="22217" b="9853"/>
          <a:stretch>
            <a:fillRect/>
          </a:stretch>
        </p:blipFill>
        <p:spPr bwMode="auto">
          <a:xfrm>
            <a:off x="811213" y="2771775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38763" y="5002213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  <a:endParaRPr lang="en-US" sz="2800" b="0" dirty="0" smtClean="0"/>
          </a:p>
          <a:p>
            <a:pPr algn="ctr"/>
            <a:r>
              <a:rPr lang="en-US" sz="2800" b="0" dirty="0" smtClean="0"/>
              <a:t>30 </a:t>
            </a:r>
            <a:r>
              <a:rPr lang="en-US" sz="2800" b="0" dirty="0"/>
              <a:t>x </a:t>
            </a:r>
            <a:r>
              <a:rPr lang="en-US" sz="2800" b="0" dirty="0" smtClean="0"/>
              <a:t>30</a:t>
            </a:r>
            <a:endParaRPr lang="en-US" sz="2800" b="0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8047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 smtClean="0"/>
              <a:t>Matlab</a:t>
            </a:r>
          </a:p>
        </p:txBody>
      </p:sp>
      <p:sp>
        <p:nvSpPr>
          <p:cNvPr id="104451" name="TextBox 3"/>
          <p:cNvSpPr txBox="1">
            <a:spLocks noChangeArrowheads="1"/>
          </p:cNvSpPr>
          <p:nvPr/>
        </p:nvSpPr>
        <p:spPr bwMode="auto">
          <a:xfrm>
            <a:off x="227013" y="982663"/>
            <a:ext cx="11209337" cy="415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30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sigma = 5;</a:t>
            </a: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fspecial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’,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size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sigma);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mesh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(f)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imagesc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(f)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outim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imfilter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f)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; %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corelatie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imshow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outim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pic>
        <p:nvPicPr>
          <p:cNvPr id="104452" name="Picture 4" descr="gauss_sigma5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8225" y="2443163"/>
            <a:ext cx="14763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3" name="Picture 5" descr="gauss_sigma5_hsize30_2d.jpg"/>
          <p:cNvPicPr>
            <a:picLocks noChangeAspect="1"/>
          </p:cNvPicPr>
          <p:nvPr/>
        </p:nvPicPr>
        <p:blipFill>
          <a:blip r:embed="rId4" cstate="print"/>
          <a:srcRect l="26300" t="5916" r="22746" b="10709"/>
          <a:stretch>
            <a:fillRect/>
          </a:stretch>
        </p:blipFill>
        <p:spPr bwMode="auto">
          <a:xfrm>
            <a:off x="3036888" y="3532188"/>
            <a:ext cx="403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4" name="Picture 6" descr="graypanda.jpg"/>
          <p:cNvPicPr>
            <a:picLocks noChangeAspect="1"/>
          </p:cNvPicPr>
          <p:nvPr/>
        </p:nvPicPr>
        <p:blipFill>
          <a:blip r:embed="rId5" cstate="print"/>
          <a:srcRect l="13716" t="5885" r="13982" b="11971"/>
          <a:stretch>
            <a:fillRect/>
          </a:stretch>
        </p:blipFill>
        <p:spPr bwMode="auto">
          <a:xfrm>
            <a:off x="4024313" y="4889500"/>
            <a:ext cx="1974850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5" name="Picture 7" descr="blurpanda.jpg"/>
          <p:cNvPicPr>
            <a:picLocks noChangeAspect="1"/>
          </p:cNvPicPr>
          <p:nvPr/>
        </p:nvPicPr>
        <p:blipFill>
          <a:blip r:embed="rId6" cstate="print"/>
          <a:srcRect l="12959" t="5775" r="13374" b="12080"/>
          <a:stretch>
            <a:fillRect/>
          </a:stretch>
        </p:blipFill>
        <p:spPr bwMode="auto">
          <a:xfrm>
            <a:off x="6835775" y="4889500"/>
            <a:ext cx="2011363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4456" name="Straight Arrow Connector 9"/>
          <p:cNvCxnSpPr>
            <a:cxnSpLocks noChangeShapeType="1"/>
          </p:cNvCxnSpPr>
          <p:nvPr/>
        </p:nvCxnSpPr>
        <p:spPr bwMode="auto">
          <a:xfrm>
            <a:off x="6178550" y="5619750"/>
            <a:ext cx="474663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4457" name="TextBox 12"/>
          <p:cNvSpPr txBox="1">
            <a:spLocks noChangeArrowheads="1"/>
          </p:cNvSpPr>
          <p:nvPr/>
        </p:nvSpPr>
        <p:spPr bwMode="auto">
          <a:xfrm>
            <a:off x="7257256" y="6313488"/>
            <a:ext cx="1168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 err="1"/>
              <a:t>outim</a:t>
            </a:r>
            <a:endParaRPr lang="en-US" dirty="0"/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4427538" y="6407485"/>
            <a:ext cx="1168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 err="1" smtClean="0"/>
              <a:t>im</a:t>
            </a:r>
            <a:endParaRPr lang="en-US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0" y="6574575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665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2213" y="3830638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en-US" sz="4000" dirty="0" err="1" smtClean="0"/>
              <a:t>Blurarea</a:t>
            </a:r>
            <a:r>
              <a:rPr lang="en-US" sz="4000" dirty="0" smtClean="0"/>
              <a:t> </a:t>
            </a:r>
            <a:r>
              <a:rPr lang="en-US" sz="4000" dirty="0" err="1" smtClean="0"/>
              <a:t>unei</a:t>
            </a:r>
            <a:r>
              <a:rPr lang="en-US" sz="4000" dirty="0" smtClean="0"/>
              <a:t> </a:t>
            </a:r>
            <a:r>
              <a:rPr lang="en-US" sz="4000" dirty="0" err="1" smtClean="0"/>
              <a:t>imagini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4000" dirty="0" smtClean="0"/>
              <a:t>cu un </a:t>
            </a:r>
            <a:r>
              <a:rPr lang="en-US" sz="4000" dirty="0" err="1" smtClean="0"/>
              <a:t>filtru</a:t>
            </a:r>
            <a:r>
              <a:rPr lang="en-US" sz="4000" dirty="0" smtClean="0"/>
              <a:t> Gaussian</a:t>
            </a:r>
          </a:p>
        </p:txBody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6125" y="4869383"/>
            <a:ext cx="8229600" cy="1988617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1800" b="1" dirty="0" err="1">
                <a:latin typeface="Courier New" pitchFamily="49" charset="0"/>
              </a:rPr>
              <a:t>f</a:t>
            </a:r>
            <a:r>
              <a:rPr lang="en-US" sz="1800" b="1" dirty="0" err="1" smtClean="0">
                <a:latin typeface="Courier New" pitchFamily="49" charset="0"/>
              </a:rPr>
              <a:t>size</a:t>
            </a:r>
            <a:r>
              <a:rPr lang="en-US" sz="1800" b="1" dirty="0" smtClean="0">
                <a:latin typeface="Courier New" pitchFamily="49" charset="0"/>
              </a:rPr>
              <a:t> = 30;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for sigma = 1:3:10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	f = </a:t>
            </a:r>
            <a:r>
              <a:rPr lang="en-US" sz="1800" b="1" dirty="0" err="1" smtClean="0">
                <a:latin typeface="Courier New" pitchFamily="49" charset="0"/>
              </a:rPr>
              <a:t>fspecial</a:t>
            </a:r>
            <a:r>
              <a:rPr lang="en-US" sz="1800" b="1" dirty="0" smtClean="0">
                <a:latin typeface="Courier New" pitchFamily="49" charset="0"/>
              </a:rPr>
              <a:t>('</a:t>
            </a:r>
            <a:r>
              <a:rPr lang="en-US" sz="1800" b="1" dirty="0" err="1" smtClean="0">
                <a:latin typeface="Courier New" pitchFamily="49" charset="0"/>
              </a:rPr>
              <a:t>gaussian</a:t>
            </a:r>
            <a:r>
              <a:rPr lang="en-US" sz="1800" b="1" dirty="0" smtClean="0">
                <a:latin typeface="Courier New" pitchFamily="49" charset="0"/>
              </a:rPr>
              <a:t>‘, </a:t>
            </a:r>
            <a:r>
              <a:rPr lang="en-US" sz="1800" b="1" dirty="0" err="1" smtClean="0">
                <a:latin typeface="Courier New" pitchFamily="49" charset="0"/>
              </a:rPr>
              <a:t>fsize</a:t>
            </a:r>
            <a:r>
              <a:rPr lang="en-US" sz="1800" b="1" dirty="0" smtClean="0">
                <a:latin typeface="Courier New" pitchFamily="49" charset="0"/>
              </a:rPr>
              <a:t>, sigma);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	out = </a:t>
            </a:r>
            <a:r>
              <a:rPr lang="en-US" sz="1800" b="1" dirty="0" err="1" smtClean="0">
                <a:latin typeface="Courier New" pitchFamily="49" charset="0"/>
              </a:rPr>
              <a:t>imfilter</a:t>
            </a:r>
            <a:r>
              <a:rPr lang="en-US" sz="1800" b="1" dirty="0" smtClean="0">
                <a:latin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</a:rPr>
              <a:t>im</a:t>
            </a:r>
            <a:r>
              <a:rPr lang="en-US" sz="1800" b="1" dirty="0" smtClean="0">
                <a:latin typeface="Courier New" pitchFamily="49" charset="0"/>
              </a:rPr>
              <a:t>, f);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	</a:t>
            </a:r>
            <a:r>
              <a:rPr lang="en-US" sz="1800" b="1" dirty="0" err="1" smtClean="0">
                <a:latin typeface="Courier New" pitchFamily="49" charset="0"/>
              </a:rPr>
              <a:t>imshow</a:t>
            </a:r>
            <a:r>
              <a:rPr lang="en-US" sz="1800" b="1" dirty="0" smtClean="0">
                <a:latin typeface="Courier New" pitchFamily="49" charset="0"/>
              </a:rPr>
              <a:t>(out);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	pause;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</a:rPr>
              <a:t>end</a:t>
            </a:r>
          </a:p>
        </p:txBody>
      </p:sp>
      <p:pic>
        <p:nvPicPr>
          <p:cNvPr id="83974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2260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9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09538" y="2005013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6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3148013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7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6397625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5630863" y="2625725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431540" y="1311151"/>
            <a:ext cx="86407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400" b="0" dirty="0" err="1" smtClean="0">
                <a:solidFill>
                  <a:srgbClr val="000000"/>
                </a:solidFill>
              </a:rPr>
              <a:t>Parametrul</a:t>
            </a:r>
            <a:r>
              <a:rPr lang="en-US" sz="2400" b="0" dirty="0" smtClean="0">
                <a:solidFill>
                  <a:srgbClr val="000000"/>
                </a:solidFill>
              </a:rPr>
              <a:t> </a:t>
            </a:r>
            <a:r>
              <a:rPr lang="el-GR" sz="2400" b="0" dirty="0">
                <a:solidFill>
                  <a:srgbClr val="000000"/>
                </a:solidFill>
              </a:rPr>
              <a:t>σ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</a:rPr>
              <a:t>– </a:t>
            </a:r>
            <a:r>
              <a:rPr lang="en-US" sz="2400" b="0" dirty="0" err="1" smtClean="0">
                <a:solidFill>
                  <a:srgbClr val="000000"/>
                </a:solidFill>
              </a:rPr>
              <a:t>controlează</a:t>
            </a:r>
            <a:r>
              <a:rPr lang="en-US" sz="2400" b="0" dirty="0" smtClean="0">
                <a:solidFill>
                  <a:srgbClr val="000000"/>
                </a:solidFill>
              </a:rPr>
              <a:t> “</a:t>
            </a:r>
            <a:r>
              <a:rPr lang="en-US" sz="2400" b="0" dirty="0" err="1" smtClean="0">
                <a:solidFill>
                  <a:srgbClr val="000000"/>
                </a:solidFill>
              </a:rPr>
              <a:t>netezimea</a:t>
            </a:r>
            <a:r>
              <a:rPr lang="en-US" sz="2400" b="0" dirty="0" smtClean="0">
                <a:solidFill>
                  <a:srgbClr val="000000"/>
                </a:solidFill>
              </a:rPr>
              <a:t>” </a:t>
            </a:r>
            <a:r>
              <a:rPr lang="en-US" sz="2400" b="0" dirty="0" err="1" smtClean="0">
                <a:solidFill>
                  <a:srgbClr val="000000"/>
                </a:solidFill>
              </a:rPr>
              <a:t>filtrului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979713" y="4077072"/>
            <a:ext cx="1152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l-GR" sz="2400" b="0" dirty="0" smtClean="0">
                <a:solidFill>
                  <a:srgbClr val="000000"/>
                </a:solidFill>
              </a:rPr>
              <a:t>σ</a:t>
            </a:r>
            <a:r>
              <a:rPr lang="en-US" sz="2400" b="0" dirty="0" smtClean="0">
                <a:solidFill>
                  <a:srgbClr val="000000"/>
                </a:solidFill>
              </a:rPr>
              <a:t> = 1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112060" y="4113076"/>
            <a:ext cx="1152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l-GR" sz="2400" b="0" dirty="0" smtClean="0">
                <a:solidFill>
                  <a:srgbClr val="000000"/>
                </a:solidFill>
              </a:rPr>
              <a:t>σ</a:t>
            </a:r>
            <a:r>
              <a:rPr lang="en-US" sz="2400" b="0" dirty="0" smtClean="0">
                <a:solidFill>
                  <a:srgbClr val="000000"/>
                </a:solidFill>
              </a:rPr>
              <a:t> = 4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8172400" y="4113076"/>
            <a:ext cx="1152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l-GR" sz="2400" b="0" dirty="0" smtClean="0">
                <a:solidFill>
                  <a:srgbClr val="000000"/>
                </a:solidFill>
              </a:rPr>
              <a:t>σ</a:t>
            </a:r>
            <a:r>
              <a:rPr lang="en-US" sz="2400" b="0" dirty="0" smtClean="0">
                <a:solidFill>
                  <a:srgbClr val="000000"/>
                </a:solidFill>
              </a:rPr>
              <a:t> = 10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555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8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US" sz="3600" dirty="0" err="1" smtClean="0"/>
              <a:t>Proprietăți</a:t>
            </a:r>
            <a:r>
              <a:rPr lang="en-US" sz="3600" dirty="0" smtClean="0"/>
              <a:t> ale </a:t>
            </a:r>
            <a:r>
              <a:rPr lang="en-US" sz="3600" dirty="0" err="1" smtClean="0"/>
              <a:t>filtrelor</a:t>
            </a:r>
            <a:r>
              <a:rPr lang="en-US" sz="3600" dirty="0" smtClean="0"/>
              <a:t> de </a:t>
            </a:r>
            <a:r>
              <a:rPr lang="en-US" sz="3600" dirty="0" err="1" smtClean="0"/>
              <a:t>blurare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(“smoothing”)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457200" y="1927373"/>
            <a:ext cx="8686800" cy="5390059"/>
          </a:xfrm>
        </p:spPr>
        <p:txBody>
          <a:bodyPr/>
          <a:lstStyle/>
          <a:p>
            <a:pPr marL="914400" lvl="1" indent="-457200" eaLnBrk="1" hangingPunct="1">
              <a:buFont typeface="+mj-lt"/>
              <a:buAutoNum type="arabicPeriod"/>
            </a:pPr>
            <a:r>
              <a:rPr lang="en-US" sz="2200" dirty="0" err="1" smtClean="0"/>
              <a:t>valori</a:t>
            </a:r>
            <a:r>
              <a:rPr lang="en-US" sz="2200" dirty="0" smtClean="0"/>
              <a:t> </a:t>
            </a:r>
            <a:r>
              <a:rPr lang="en-US" sz="2200" dirty="0" err="1" smtClean="0"/>
              <a:t>pozitive</a:t>
            </a:r>
            <a:r>
              <a:rPr lang="en-US" sz="2200" dirty="0" smtClean="0"/>
              <a:t>;</a:t>
            </a:r>
          </a:p>
          <a:p>
            <a:pPr marL="457200" lvl="1" indent="0" eaLnBrk="1" hangingPunct="1">
              <a:buNone/>
            </a:pPr>
            <a:endParaRPr lang="en-US" sz="2200" dirty="0" smtClean="0"/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200" dirty="0" err="1"/>
              <a:t>s</a:t>
            </a:r>
            <a:r>
              <a:rPr lang="en-US" sz="2200" dirty="0" err="1" smtClean="0"/>
              <a:t>uma</a:t>
            </a:r>
            <a:r>
              <a:rPr lang="en-US" sz="2200" dirty="0" smtClean="0"/>
              <a:t> </a:t>
            </a:r>
            <a:r>
              <a:rPr lang="en-US" sz="2200" dirty="0" err="1" smtClean="0"/>
              <a:t>lor</a:t>
            </a:r>
            <a:r>
              <a:rPr lang="en-US" sz="2200" dirty="0" smtClean="0"/>
              <a:t> = 1 </a:t>
            </a:r>
            <a:r>
              <a:rPr lang="en-US" sz="2200" dirty="0" smtClean="0">
                <a:sym typeface="Wingdings" pitchFamily="2" charset="2"/>
              </a:rPr>
              <a:t> </a:t>
            </a:r>
            <a:r>
              <a:rPr lang="en-US" sz="2200" dirty="0" err="1" smtClean="0">
                <a:sym typeface="Wingdings" pitchFamily="2" charset="2"/>
              </a:rPr>
              <a:t>pentru</a:t>
            </a:r>
            <a:r>
              <a:rPr lang="en-US" sz="2200" dirty="0" smtClean="0">
                <a:sym typeface="Wingdings" pitchFamily="2" charset="2"/>
              </a:rPr>
              <a:t> </a:t>
            </a:r>
            <a:r>
              <a:rPr lang="en-US" sz="2200" dirty="0" err="1" smtClean="0">
                <a:sym typeface="Wingdings" pitchFamily="2" charset="2"/>
              </a:rPr>
              <a:t>regiuni</a:t>
            </a:r>
            <a:r>
              <a:rPr lang="en-US" sz="2200" dirty="0" smtClean="0">
                <a:sym typeface="Wingdings" pitchFamily="2" charset="2"/>
              </a:rPr>
              <a:t> </a:t>
            </a:r>
            <a:r>
              <a:rPr lang="en-US" sz="2200" dirty="0" err="1" smtClean="0">
                <a:sym typeface="Wingdings" pitchFamily="2" charset="2"/>
              </a:rPr>
              <a:t>constante</a:t>
            </a:r>
            <a:r>
              <a:rPr lang="en-US" sz="2200" dirty="0" smtClean="0">
                <a:sym typeface="Wingdings" pitchFamily="2" charset="2"/>
              </a:rPr>
              <a:t> (</a:t>
            </a:r>
            <a:r>
              <a:rPr lang="en-US" sz="2200" dirty="0" err="1" smtClean="0">
                <a:sym typeface="Wingdings" pitchFamily="2" charset="2"/>
              </a:rPr>
              <a:t>toți</a:t>
            </a:r>
            <a:r>
              <a:rPr lang="en-US" sz="2200" dirty="0" smtClean="0">
                <a:sym typeface="Wingdings" pitchFamily="2" charset="2"/>
              </a:rPr>
              <a:t> </a:t>
            </a:r>
            <a:r>
              <a:rPr lang="en-US" sz="2200" dirty="0" err="1" smtClean="0">
                <a:sym typeface="Wingdings" pitchFamily="2" charset="2"/>
              </a:rPr>
              <a:t>pixelii</a:t>
            </a:r>
            <a:r>
              <a:rPr lang="en-US" sz="2200" dirty="0" smtClean="0">
                <a:sym typeface="Wingdings" pitchFamily="2" charset="2"/>
              </a:rPr>
              <a:t> au </a:t>
            </a:r>
            <a:r>
              <a:rPr lang="en-US" sz="2200" dirty="0" err="1" smtClean="0">
                <a:sym typeface="Wingdings" pitchFamily="2" charset="2"/>
              </a:rPr>
              <a:t>aceeași</a:t>
            </a:r>
            <a:r>
              <a:rPr lang="en-US" sz="2200" dirty="0" smtClean="0">
                <a:sym typeface="Wingdings" pitchFamily="2" charset="2"/>
              </a:rPr>
              <a:t> </a:t>
            </a:r>
            <a:r>
              <a:rPr lang="en-US" sz="2200" dirty="0" err="1" smtClean="0">
                <a:sym typeface="Wingdings" pitchFamily="2" charset="2"/>
              </a:rPr>
              <a:t>valoare</a:t>
            </a:r>
            <a:r>
              <a:rPr lang="en-US" sz="2200" dirty="0" smtClean="0">
                <a:sym typeface="Wingdings" pitchFamily="2" charset="2"/>
              </a:rPr>
              <a:t>  </a:t>
            </a:r>
            <a:r>
              <a:rPr lang="en-US" sz="2200" dirty="0" err="1" smtClean="0">
                <a:sym typeface="Wingdings" pitchFamily="2" charset="2"/>
              </a:rPr>
              <a:t>perete</a:t>
            </a:r>
            <a:r>
              <a:rPr lang="en-US" sz="2200" dirty="0" smtClean="0">
                <a:sym typeface="Wingdings" pitchFamily="2" charset="2"/>
              </a:rPr>
              <a:t> </a:t>
            </a:r>
            <a:r>
              <a:rPr lang="en-US" sz="2200" dirty="0" err="1" smtClean="0">
                <a:sym typeface="Wingdings" pitchFamily="2" charset="2"/>
              </a:rPr>
              <a:t>alb</a:t>
            </a:r>
            <a:r>
              <a:rPr lang="en-US" sz="2200" dirty="0" smtClean="0">
                <a:sym typeface="Wingdings" pitchFamily="2" charset="2"/>
              </a:rPr>
              <a:t>), output = input;</a:t>
            </a:r>
            <a:endParaRPr lang="en-US" sz="2200" dirty="0" smtClean="0"/>
          </a:p>
          <a:p>
            <a:pPr marL="457200" lvl="1" indent="0" eaLnBrk="1" hangingPunct="1">
              <a:buNone/>
            </a:pPr>
            <a:endParaRPr lang="en-US" sz="2200" dirty="0" smtClean="0"/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200" dirty="0" err="1"/>
              <a:t>g</a:t>
            </a:r>
            <a:r>
              <a:rPr lang="en-US" sz="2200" dirty="0" err="1" smtClean="0"/>
              <a:t>radul</a:t>
            </a:r>
            <a:r>
              <a:rPr lang="en-US" sz="2200" dirty="0" smtClean="0"/>
              <a:t> de </a:t>
            </a:r>
            <a:r>
              <a:rPr lang="en-US" sz="2200" dirty="0" err="1" smtClean="0"/>
              <a:t>blurare</a:t>
            </a:r>
            <a:r>
              <a:rPr lang="en-US" sz="2200" dirty="0" smtClean="0"/>
              <a:t>/</a:t>
            </a:r>
            <a:r>
              <a:rPr lang="en-US" sz="2200" dirty="0" err="1" smtClean="0"/>
              <a:t>netezire</a:t>
            </a:r>
            <a:r>
              <a:rPr lang="en-US" sz="2200" dirty="0" smtClean="0"/>
              <a:t> </a:t>
            </a:r>
            <a:r>
              <a:rPr lang="en-US" sz="2200" dirty="0" err="1" smtClean="0"/>
              <a:t>este</a:t>
            </a:r>
            <a:r>
              <a:rPr lang="en-US" sz="2200" dirty="0" smtClean="0"/>
              <a:t> </a:t>
            </a:r>
            <a:r>
              <a:rPr lang="en-US" sz="2200" dirty="0" err="1" smtClean="0"/>
              <a:t>proporțional</a:t>
            </a:r>
            <a:r>
              <a:rPr lang="en-US" sz="2200" dirty="0" smtClean="0"/>
              <a:t> cu </a:t>
            </a:r>
            <a:r>
              <a:rPr lang="en-US" sz="2200" dirty="0" err="1" smtClean="0"/>
              <a:t>dimensiunea</a:t>
            </a:r>
            <a:r>
              <a:rPr lang="en-US" sz="2200" dirty="0" smtClean="0"/>
              <a:t> </a:t>
            </a:r>
            <a:r>
              <a:rPr lang="en-US" sz="2200" dirty="0" err="1" smtClean="0"/>
              <a:t>filtrului</a:t>
            </a:r>
            <a:r>
              <a:rPr lang="en-US" sz="2200" dirty="0" smtClean="0"/>
              <a:t>;</a:t>
            </a:r>
          </a:p>
          <a:p>
            <a:pPr marL="457200" lvl="1" indent="0" eaLnBrk="1" hangingPunct="1">
              <a:buNone/>
            </a:pPr>
            <a:endParaRPr lang="en-US" sz="2200" dirty="0" smtClean="0"/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200" dirty="0" err="1" smtClean="0"/>
              <a:t>elimină</a:t>
            </a:r>
            <a:r>
              <a:rPr lang="en-US" sz="2200" dirty="0" smtClean="0"/>
              <a:t> </a:t>
            </a:r>
            <a:r>
              <a:rPr lang="en-US" sz="2200" dirty="0" err="1" smtClean="0"/>
              <a:t>regiunile</a:t>
            </a:r>
            <a:r>
              <a:rPr lang="en-US" sz="2200" dirty="0" smtClean="0"/>
              <a:t> de </a:t>
            </a:r>
            <a:r>
              <a:rPr lang="en-US" sz="2200" dirty="0" err="1" smtClean="0"/>
              <a:t>pixeli</a:t>
            </a:r>
            <a:r>
              <a:rPr lang="en-US" sz="2200" dirty="0" smtClean="0"/>
              <a:t> cu </a:t>
            </a:r>
            <a:r>
              <a:rPr lang="en-US" sz="2200" dirty="0" err="1" smtClean="0"/>
              <a:t>varianță</a:t>
            </a:r>
            <a:r>
              <a:rPr lang="en-US" sz="2200" dirty="0" smtClean="0"/>
              <a:t> mare </a:t>
            </a:r>
            <a:r>
              <a:rPr lang="en-US" sz="2200" dirty="0" err="1" smtClean="0"/>
              <a:t>în</a:t>
            </a:r>
            <a:r>
              <a:rPr lang="en-US" sz="2200" dirty="0" smtClean="0"/>
              <a:t> </a:t>
            </a:r>
            <a:r>
              <a:rPr lang="en-US" sz="2200" dirty="0" err="1" smtClean="0"/>
              <a:t>intensitate</a:t>
            </a:r>
            <a:r>
              <a:rPr lang="en-US" sz="2200" dirty="0" smtClean="0"/>
              <a:t> ( </a:t>
            </a:r>
            <a:r>
              <a:rPr lang="en-US" sz="2200" dirty="0" err="1" smtClean="0"/>
              <a:t>frecvențe</a:t>
            </a:r>
            <a:r>
              <a:rPr lang="en-US" sz="2200" dirty="0" smtClean="0"/>
              <a:t> </a:t>
            </a:r>
            <a:r>
              <a:rPr lang="en-US" sz="2200" dirty="0" err="1" smtClean="0"/>
              <a:t>înalte</a:t>
            </a:r>
            <a:r>
              <a:rPr lang="en-US" sz="2200" dirty="0" smtClean="0"/>
              <a:t>); se </a:t>
            </a:r>
            <a:r>
              <a:rPr lang="en-US" sz="2200" dirty="0" err="1" smtClean="0"/>
              <a:t>mai</a:t>
            </a:r>
            <a:r>
              <a:rPr lang="en-US" sz="2200" dirty="0" smtClean="0"/>
              <a:t> </a:t>
            </a:r>
            <a:r>
              <a:rPr lang="en-US" sz="2200" dirty="0" err="1" smtClean="0"/>
              <a:t>numesc</a:t>
            </a:r>
            <a:r>
              <a:rPr lang="en-US" sz="2200" dirty="0" smtClean="0"/>
              <a:t> </a:t>
            </a:r>
            <a:r>
              <a:rPr lang="en-US" sz="2200" dirty="0" err="1" smtClean="0"/>
              <a:t>filtre</a:t>
            </a:r>
            <a:r>
              <a:rPr lang="en-US" sz="2200" dirty="0" smtClean="0"/>
              <a:t> </a:t>
            </a:r>
            <a:r>
              <a:rPr lang="en-US" sz="2200" dirty="0" err="1" smtClean="0"/>
              <a:t>trece-jos</a:t>
            </a:r>
            <a:r>
              <a:rPr lang="en-US" sz="2200" dirty="0" smtClean="0"/>
              <a:t> (“low-pass”)</a:t>
            </a:r>
          </a:p>
        </p:txBody>
      </p:sp>
    </p:spTree>
    <p:extLst>
      <p:ext uri="{BB962C8B-B14F-4D97-AF65-F5344CB8AC3E}">
        <p14:creationId xmlns:p14="http://schemas.microsoft.com/office/powerpoint/2010/main" val="210184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US" sz="3600" dirty="0" err="1" smtClean="0"/>
              <a:t>Proprietăți</a:t>
            </a:r>
            <a:r>
              <a:rPr lang="en-US" sz="3600" dirty="0" smtClean="0"/>
              <a:t> ale </a:t>
            </a:r>
            <a:r>
              <a:rPr lang="en-US" sz="3600" dirty="0" err="1" smtClean="0"/>
              <a:t>filtrelor</a:t>
            </a:r>
            <a:r>
              <a:rPr lang="en-US" sz="3600" dirty="0" smtClean="0"/>
              <a:t> de </a:t>
            </a:r>
            <a:r>
              <a:rPr lang="en-US" sz="3600" dirty="0" err="1" smtClean="0"/>
              <a:t>blurare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(“smoothing”)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457200" y="1927373"/>
            <a:ext cx="7859216" cy="5390059"/>
          </a:xfrm>
        </p:spPr>
        <p:txBody>
          <a:bodyPr/>
          <a:lstStyle/>
          <a:p>
            <a:pPr marL="457200" lvl="1" indent="0" eaLnBrk="1" hangingPunct="1">
              <a:buNone/>
            </a:pPr>
            <a:endParaRPr lang="en-US" sz="2200" dirty="0" smtClean="0">
              <a:solidFill>
                <a:srgbClr val="FF0000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200" dirty="0" err="1" smtClean="0">
                <a:solidFill>
                  <a:srgbClr val="FF0000"/>
                </a:solidFill>
              </a:rPr>
              <a:t>ce</a:t>
            </a:r>
            <a:r>
              <a:rPr lang="en-US" sz="2200" dirty="0" smtClean="0">
                <a:solidFill>
                  <a:srgbClr val="FF0000"/>
                </a:solidFill>
              </a:rPr>
              <a:t> se </a:t>
            </a:r>
            <a:r>
              <a:rPr lang="en-US" sz="2200" dirty="0" err="1" smtClean="0">
                <a:solidFill>
                  <a:srgbClr val="FF0000"/>
                </a:solidFill>
              </a:rPr>
              <a:t>întâmplă</a:t>
            </a:r>
            <a:r>
              <a:rPr lang="en-US" sz="2200" dirty="0" smtClean="0">
                <a:solidFill>
                  <a:srgbClr val="FF0000"/>
                </a:solidFill>
              </a:rPr>
              <a:t> (</a:t>
            </a:r>
            <a:r>
              <a:rPr lang="en-US" sz="2200" dirty="0" err="1" smtClean="0">
                <a:solidFill>
                  <a:srgbClr val="FF0000"/>
                </a:solidFill>
              </a:rPr>
              <a:t>ce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caracteristici</a:t>
            </a:r>
            <a:r>
              <a:rPr lang="en-US" sz="2200" dirty="0" smtClean="0">
                <a:solidFill>
                  <a:srgbClr val="FF0000"/>
                </a:solidFill>
              </a:rPr>
              <a:t> are </a:t>
            </a:r>
            <a:r>
              <a:rPr lang="en-US" sz="2200" dirty="0" err="1" smtClean="0">
                <a:solidFill>
                  <a:srgbClr val="FF0000"/>
                </a:solidFill>
              </a:rPr>
              <a:t>imaginea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rezultată</a:t>
            </a:r>
            <a:r>
              <a:rPr lang="en-US" sz="2200" dirty="0" smtClean="0">
                <a:solidFill>
                  <a:srgbClr val="FF0000"/>
                </a:solidFill>
              </a:rPr>
              <a:t>) </a:t>
            </a:r>
            <a:r>
              <a:rPr lang="en-US" sz="2200" dirty="0" err="1" smtClean="0">
                <a:solidFill>
                  <a:srgbClr val="FF0000"/>
                </a:solidFill>
              </a:rPr>
              <a:t>dacă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avem</a:t>
            </a:r>
            <a:r>
              <a:rPr lang="en-US" sz="2200" dirty="0" smtClean="0">
                <a:solidFill>
                  <a:srgbClr val="FF0000"/>
                </a:solidFill>
              </a:rPr>
              <a:t> un </a:t>
            </a:r>
            <a:r>
              <a:rPr lang="en-US" sz="2200" dirty="0" err="1" smtClean="0">
                <a:solidFill>
                  <a:srgbClr val="FF0000"/>
                </a:solidFill>
              </a:rPr>
              <a:t>filtru</a:t>
            </a:r>
            <a:r>
              <a:rPr lang="en-US" sz="2200" dirty="0" smtClean="0">
                <a:solidFill>
                  <a:srgbClr val="FF0000"/>
                </a:solidFill>
              </a:rPr>
              <a:t> de </a:t>
            </a:r>
            <a:r>
              <a:rPr lang="en-US" sz="2200" dirty="0" err="1" smtClean="0">
                <a:solidFill>
                  <a:srgbClr val="FF0000"/>
                </a:solidFill>
              </a:rPr>
              <a:t>blurare</a:t>
            </a:r>
            <a:r>
              <a:rPr lang="en-US" sz="2200" dirty="0" smtClean="0">
                <a:solidFill>
                  <a:srgbClr val="FF0000"/>
                </a:solidFill>
              </a:rPr>
              <a:t> care nu </a:t>
            </a:r>
            <a:r>
              <a:rPr lang="en-US" sz="2200" dirty="0" err="1" smtClean="0">
                <a:solidFill>
                  <a:srgbClr val="FF0000"/>
                </a:solidFill>
              </a:rPr>
              <a:t>este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normalizat</a:t>
            </a:r>
            <a:r>
              <a:rPr lang="en-US" sz="2200" dirty="0" smtClean="0">
                <a:solidFill>
                  <a:srgbClr val="FF0000"/>
                </a:solidFill>
              </a:rPr>
              <a:t> (</a:t>
            </a:r>
            <a:r>
              <a:rPr lang="en-US" sz="2200" dirty="0" err="1" smtClean="0">
                <a:solidFill>
                  <a:srgbClr val="FF0000"/>
                </a:solidFill>
              </a:rPr>
              <a:t>suma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elementelor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filtrului</a:t>
            </a:r>
            <a:r>
              <a:rPr lang="en-US" sz="2200" dirty="0" smtClean="0">
                <a:solidFill>
                  <a:srgbClr val="FF0000"/>
                </a:solidFill>
              </a:rPr>
              <a:t> ≠ 1)? </a:t>
            </a:r>
          </a:p>
          <a:p>
            <a:pPr marL="457200" lvl="1" indent="0" eaLnBrk="1" hangingPunct="1">
              <a:buNone/>
            </a:pPr>
            <a:endParaRPr lang="en-US" sz="2200" dirty="0" smtClean="0"/>
          </a:p>
        </p:txBody>
      </p:sp>
      <p:pic>
        <p:nvPicPr>
          <p:cNvPr id="4" name="Picture 6" descr="graypanda.jpg"/>
          <p:cNvPicPr>
            <a:picLocks noChangeAspect="1"/>
          </p:cNvPicPr>
          <p:nvPr/>
        </p:nvPicPr>
        <p:blipFill>
          <a:blip r:embed="rId4" cstate="print"/>
          <a:srcRect l="13716" t="5885" r="13982" b="11971"/>
          <a:stretch>
            <a:fillRect/>
          </a:stretch>
        </p:blipFill>
        <p:spPr bwMode="auto">
          <a:xfrm>
            <a:off x="3059832" y="3573016"/>
            <a:ext cx="1974850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01882"/>
              </p:ext>
            </p:extLst>
          </p:nvPr>
        </p:nvGraphicFramePr>
        <p:xfrm>
          <a:off x="1043608" y="3825044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2411760" y="411307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64088" y="40770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6136" y="3933056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pic>
        <p:nvPicPr>
          <p:cNvPr id="3" name="Picture 2" descr="curs2_panda_filte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11" y="3609020"/>
            <a:ext cx="2058145" cy="1407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35596" y="5337212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 smtClean="0">
                <a:solidFill>
                  <a:srgbClr val="FF0000"/>
                </a:solidFill>
              </a:rPr>
              <a:t>Dacă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dirty="0" err="1" smtClean="0">
                <a:solidFill>
                  <a:srgbClr val="FF0000"/>
                </a:solidFill>
              </a:rPr>
              <a:t>suma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dirty="0" err="1" smtClean="0">
                <a:solidFill>
                  <a:srgbClr val="FF0000"/>
                </a:solidFill>
              </a:rPr>
              <a:t>elementelor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dirty="0" err="1" smtClean="0">
                <a:solidFill>
                  <a:srgbClr val="FF0000"/>
                </a:solidFill>
              </a:rPr>
              <a:t>filtrului</a:t>
            </a:r>
            <a:r>
              <a:rPr lang="en-US" b="0" dirty="0" smtClean="0">
                <a:solidFill>
                  <a:srgbClr val="FF0000"/>
                </a:solidFill>
              </a:rPr>
              <a:t> &gt; 1 </a:t>
            </a:r>
            <a:r>
              <a:rPr lang="en-US" b="0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b="0" dirty="0" err="1" smtClean="0">
                <a:solidFill>
                  <a:srgbClr val="FF0000"/>
                </a:solidFill>
              </a:rPr>
              <a:t>imaginea</a:t>
            </a:r>
            <a:r>
              <a:rPr lang="en-US" b="0" dirty="0" smtClean="0">
                <a:solidFill>
                  <a:srgbClr val="FF0000"/>
                </a:solidFill>
              </a:rPr>
              <a:t> se </a:t>
            </a:r>
            <a:r>
              <a:rPr lang="en-US" b="0" dirty="0" err="1" smtClean="0">
                <a:solidFill>
                  <a:srgbClr val="FF0000"/>
                </a:solidFill>
              </a:rPr>
              <a:t>luminează</a:t>
            </a:r>
            <a:endParaRPr lang="en-US" b="0" dirty="0" smtClean="0">
              <a:solidFill>
                <a:srgbClr val="FF0000"/>
              </a:solidFill>
            </a:endParaRPr>
          </a:p>
          <a:p>
            <a:r>
              <a:rPr lang="en-US" b="0" dirty="0" err="1" smtClean="0">
                <a:solidFill>
                  <a:srgbClr val="FF0000"/>
                </a:solidFill>
              </a:rPr>
              <a:t>Dacă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dirty="0" err="1">
                <a:solidFill>
                  <a:srgbClr val="FF0000"/>
                </a:solidFill>
              </a:rPr>
              <a:t>suma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err="1">
                <a:solidFill>
                  <a:srgbClr val="FF0000"/>
                </a:solidFill>
              </a:rPr>
              <a:t>elementelor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err="1">
                <a:solidFill>
                  <a:srgbClr val="FF0000"/>
                </a:solidFill>
              </a:rPr>
              <a:t>filtrului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smtClean="0">
                <a:solidFill>
                  <a:srgbClr val="FF0000"/>
                </a:solidFill>
              </a:rPr>
              <a:t>&lt; 1 </a:t>
            </a:r>
            <a:r>
              <a:rPr lang="en-US" b="0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b="0" dirty="0" err="1" smtClean="0">
                <a:solidFill>
                  <a:srgbClr val="FF0000"/>
                </a:solidFill>
              </a:rPr>
              <a:t>imaginea</a:t>
            </a:r>
            <a:r>
              <a:rPr lang="en-US" b="0" dirty="0" smtClean="0">
                <a:solidFill>
                  <a:srgbClr val="FF0000"/>
                </a:solidFill>
              </a:rPr>
              <a:t> se </a:t>
            </a:r>
            <a:r>
              <a:rPr lang="en-US" b="0" dirty="0" err="1" smtClean="0">
                <a:solidFill>
                  <a:srgbClr val="FF0000"/>
                </a:solidFill>
              </a:rPr>
              <a:t>întunecă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1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Aplicație</a:t>
            </a:r>
            <a:r>
              <a:rPr lang="en-US" dirty="0" smtClean="0"/>
              <a:t>: </a:t>
            </a:r>
            <a:r>
              <a:rPr lang="en-US" dirty="0" err="1" smtClean="0"/>
              <a:t>Imagini</a:t>
            </a:r>
            <a:r>
              <a:rPr lang="en-US" dirty="0" smtClean="0"/>
              <a:t> </a:t>
            </a:r>
            <a:r>
              <a:rPr lang="en-US" dirty="0" err="1" smtClean="0"/>
              <a:t>hibrid</a:t>
            </a:r>
            <a:endParaRPr lang="en-US" dirty="0" smtClean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1957388"/>
            <a:ext cx="89916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35774" y="1376772"/>
            <a:ext cx="47037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</a:rPr>
              <a:t>f</a:t>
            </a:r>
            <a:r>
              <a:rPr lang="en-US" sz="2000" b="0" dirty="0" err="1" smtClean="0">
                <a:solidFill>
                  <a:srgbClr val="000000"/>
                </a:solidFill>
              </a:rPr>
              <a:t>iltru</a:t>
            </a:r>
            <a:r>
              <a:rPr lang="en-US" sz="2000" b="0" dirty="0" smtClean="0">
                <a:solidFill>
                  <a:srgbClr val="000000"/>
                </a:solidFill>
              </a:rPr>
              <a:t> Gaussian </a:t>
            </a:r>
          </a:p>
          <a:p>
            <a:pPr algn="ctr"/>
            <a:r>
              <a:rPr lang="en-US" sz="2000" b="0" dirty="0" smtClean="0">
                <a:solidFill>
                  <a:srgbClr val="000000"/>
                </a:solidFill>
              </a:rPr>
              <a:t>(low pass filter – </a:t>
            </a:r>
            <a:r>
              <a:rPr lang="en-US" sz="2000" b="0" dirty="0" err="1" smtClean="0">
                <a:solidFill>
                  <a:srgbClr val="000000"/>
                </a:solidFill>
              </a:rPr>
              <a:t>obține</a:t>
            </a:r>
            <a:r>
              <a:rPr lang="en-US" sz="2000" b="0" dirty="0" smtClean="0">
                <a:solidFill>
                  <a:srgbClr val="000000"/>
                </a:solidFill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</a:rPr>
              <a:t>frecvențe</a:t>
            </a:r>
            <a:r>
              <a:rPr lang="en-US" sz="2000" b="0" dirty="0" smtClean="0">
                <a:solidFill>
                  <a:srgbClr val="000000"/>
                </a:solidFill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</a:rPr>
              <a:t>joase</a:t>
            </a:r>
            <a:r>
              <a:rPr lang="en-US" sz="2000" b="0" dirty="0" smtClean="0">
                <a:solidFill>
                  <a:srgbClr val="000000"/>
                </a:solidFill>
              </a:rPr>
              <a:t>)</a:t>
            </a:r>
            <a:endParaRPr lang="en-US" sz="2000" b="0" dirty="0">
              <a:solidFill>
                <a:srgbClr val="000000"/>
              </a:solidFill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5932" y="4689140"/>
            <a:ext cx="481809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</a:rPr>
              <a:t>f</a:t>
            </a:r>
            <a:r>
              <a:rPr lang="en-US" sz="2000" b="0" dirty="0" err="1" smtClean="0">
                <a:solidFill>
                  <a:srgbClr val="000000"/>
                </a:solidFill>
              </a:rPr>
              <a:t>iltru</a:t>
            </a:r>
            <a:r>
              <a:rPr lang="en-US" sz="2000" b="0" dirty="0" smtClean="0">
                <a:solidFill>
                  <a:srgbClr val="000000"/>
                </a:solidFill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</a:rPr>
              <a:t>Laplacian</a:t>
            </a:r>
            <a:r>
              <a:rPr lang="en-US" sz="2000" b="0" dirty="0" smtClean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sz="2000" b="0" dirty="0" smtClean="0">
                <a:solidFill>
                  <a:srgbClr val="000000"/>
                </a:solidFill>
              </a:rPr>
              <a:t>(high pass filter – </a:t>
            </a:r>
            <a:r>
              <a:rPr lang="en-US" sz="2000" b="0" dirty="0" err="1" smtClean="0">
                <a:solidFill>
                  <a:srgbClr val="000000"/>
                </a:solidFill>
              </a:rPr>
              <a:t>obține</a:t>
            </a:r>
            <a:r>
              <a:rPr lang="en-US" sz="2000" b="0" dirty="0" smtClean="0">
                <a:solidFill>
                  <a:srgbClr val="000000"/>
                </a:solidFill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</a:rPr>
              <a:t>frecvențe</a:t>
            </a:r>
            <a:r>
              <a:rPr lang="en-US" sz="2000" b="0" dirty="0" smtClean="0">
                <a:solidFill>
                  <a:srgbClr val="000000"/>
                </a:solidFill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</a:rPr>
              <a:t>înalte</a:t>
            </a:r>
            <a:r>
              <a:rPr lang="en-US" sz="2000" b="0" dirty="0" smtClean="0">
                <a:solidFill>
                  <a:srgbClr val="000000"/>
                </a:solidFill>
              </a:rPr>
              <a:t>)</a:t>
            </a:r>
            <a:endParaRPr lang="en-US" sz="2000" b="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28800" y="2133600"/>
            <a:ext cx="914400" cy="251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1908175" y="2133600"/>
          <a:ext cx="83343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6" name="Photo Editor Photo" r:id="rId7" imgW="4133333" imgH="2905531" progId="">
                  <p:embed/>
                </p:oleObj>
              </mc:Choice>
              <mc:Fallback>
                <p:oleObj name="Photo Editor Photo" r:id="rId7" imgW="4133333" imgH="290553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133600"/>
                        <a:ext cx="83343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20" descr="log"/>
          <p:cNvPicPr>
            <a:picLocks noChangeAspect="1" noChangeArrowheads="1"/>
          </p:cNvPicPr>
          <p:nvPr/>
        </p:nvPicPr>
        <p:blipFill>
          <a:blip r:embed="rId9" cstate="print">
            <a:lum contrast="20000"/>
          </a:blip>
          <a:srcRect/>
          <a:stretch>
            <a:fillRect/>
          </a:stretch>
        </p:blipFill>
        <p:spPr bwMode="auto">
          <a:xfrm>
            <a:off x="1871663" y="4184650"/>
            <a:ext cx="836612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flipV="1">
            <a:off x="1828800" y="2667000"/>
            <a:ext cx="914400" cy="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828800" y="4190998"/>
            <a:ext cx="914400" cy="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0"/>
          <p:cNvGrpSpPr>
            <a:grpSpLocks/>
          </p:cNvGrpSpPr>
          <p:nvPr/>
        </p:nvGrpSpPr>
        <p:grpSpPr bwMode="auto">
          <a:xfrm>
            <a:off x="1115616" y="5409220"/>
            <a:ext cx="3852428" cy="1477898"/>
            <a:chOff x="144" y="1161"/>
            <a:chExt cx="5621" cy="3223"/>
          </a:xfrm>
        </p:grpSpPr>
        <p:graphicFrame>
          <p:nvGraphicFramePr>
            <p:cNvPr id="19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427" name="Photo Editor Photo" r:id="rId10" imgW="4133333" imgH="2905531" progId="">
                    <p:embed/>
                  </p:oleObj>
                </mc:Choice>
                <mc:Fallback>
                  <p:oleObj name="Photo Editor Photo" r:id="rId10" imgW="4133333" imgH="2905531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2646" y="3616"/>
              <a:ext cx="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</a:rPr>
                <a:t>Gaussian</a:t>
              </a:r>
            </a:p>
          </p:txBody>
        </p:sp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3216"/>
              <a:chOff x="2064" y="576"/>
              <a:chExt cx="1824" cy="3216"/>
            </a:xfrm>
          </p:grpSpPr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 Box 14"/>
              <p:cNvSpPr txBox="1">
                <a:spLocks noChangeArrowheads="1"/>
              </p:cNvSpPr>
              <p:nvPr/>
            </p:nvSpPr>
            <p:spPr bwMode="auto">
              <a:xfrm>
                <a:off x="2351" y="3024"/>
                <a:ext cx="1197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0" dirty="0" err="1" smtClean="0">
                    <a:solidFill>
                      <a:srgbClr val="000000"/>
                    </a:solidFill>
                  </a:rPr>
                  <a:t>impuls</a:t>
                </a:r>
                <a:endParaRPr lang="en-US" b="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3" name="Picture 1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0" descr="log"/>
            <p:cNvPicPr>
              <a:picLocks noChangeAspect="1" noChangeArrowheads="1"/>
            </p:cNvPicPr>
            <p:nvPr/>
          </p:nvPicPr>
          <p:blipFill>
            <a:blip r:embed="rId9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4117" y="3616"/>
              <a:ext cx="1648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err="1" smtClean="0">
                  <a:solidFill>
                    <a:srgbClr val="000000"/>
                  </a:solidFill>
                </a:rPr>
                <a:t>Laplacian</a:t>
              </a:r>
              <a:endParaRPr lang="en-US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5616116" y="6212096"/>
            <a:ext cx="3887416" cy="662372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A. </a:t>
            </a:r>
            <a:r>
              <a:rPr lang="en-US" sz="1600" dirty="0" err="1" smtClean="0"/>
              <a:t>Oliva</a:t>
            </a:r>
            <a:r>
              <a:rPr lang="en-US" sz="1600" dirty="0" smtClean="0"/>
              <a:t>, A. </a:t>
            </a:r>
            <a:r>
              <a:rPr lang="en-US" sz="1600" dirty="0" err="1" smtClean="0"/>
              <a:t>Torralba</a:t>
            </a:r>
            <a:r>
              <a:rPr lang="en-US" sz="1600" dirty="0" smtClean="0"/>
              <a:t>, P.G. </a:t>
            </a:r>
            <a:r>
              <a:rPr lang="en-US" sz="1600" dirty="0" err="1" smtClean="0"/>
              <a:t>Schyns</a:t>
            </a:r>
            <a:r>
              <a:rPr lang="en-US" sz="1600" dirty="0" smtClean="0"/>
              <a:t>, </a:t>
            </a:r>
          </a:p>
          <a:p>
            <a:pPr marL="0" indent="0" algn="ctr">
              <a:buNone/>
            </a:pPr>
            <a:r>
              <a:rPr lang="en-US" sz="1600" dirty="0" smtClean="0">
                <a:solidFill>
                  <a:srgbClr val="0000FF"/>
                </a:solidFill>
              </a:rPr>
              <a:t>“Hybrid Images”</a:t>
            </a:r>
            <a:r>
              <a:rPr lang="en-US" sz="1600" dirty="0" smtClean="0"/>
              <a:t> SIGGRAPH 2006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71700" y="2060848"/>
            <a:ext cx="338437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71700" y="3391832"/>
            <a:ext cx="338437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680012" y="1808820"/>
            <a:ext cx="482453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" grpId="0" animBg="1"/>
      <p:bldP spid="36" grpId="0" animBg="1"/>
      <p:bldP spid="3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ylinEinstei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620688"/>
            <a:ext cx="8128000" cy="58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5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 r="34503" b="17790"/>
          <a:stretch>
            <a:fillRect/>
          </a:stretch>
        </p:blipFill>
        <p:spPr bwMode="auto">
          <a:xfrm>
            <a:off x="1371600" y="990600"/>
            <a:ext cx="62484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Formarea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endParaRPr lang="en-US" dirty="0" smtClean="0"/>
          </a:p>
        </p:txBody>
      </p:sp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6865158" y="6590746"/>
            <a:ext cx="2515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Derek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Hoiem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9912" y="1448780"/>
            <a:ext cx="19082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s</a:t>
            </a:r>
            <a:r>
              <a:rPr lang="en-US" b="0" dirty="0" err="1" smtClean="0"/>
              <a:t>ursă</a:t>
            </a:r>
            <a:r>
              <a:rPr lang="en-US" b="0" dirty="0" smtClean="0"/>
              <a:t> de </a:t>
            </a:r>
            <a:r>
              <a:rPr lang="en-US" b="0" dirty="0" err="1" smtClean="0"/>
              <a:t>lumină</a:t>
            </a:r>
            <a:endParaRPr lang="en-US" b="0" dirty="0" smtClean="0"/>
          </a:p>
          <a:p>
            <a:endParaRPr lang="en-US" b="0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5949280"/>
            <a:ext cx="180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 smtClean="0"/>
              <a:t>obiect</a:t>
            </a:r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3743908" y="4545124"/>
            <a:ext cx="165618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dirty="0" err="1" smtClean="0"/>
              <a:t>cameră</a:t>
            </a:r>
            <a:r>
              <a:rPr lang="en-US" sz="1600" b="0" dirty="0" smtClean="0"/>
              <a:t> </a:t>
            </a:r>
          </a:p>
          <a:p>
            <a:r>
              <a:rPr lang="en-US" sz="1600" b="0" dirty="0" smtClean="0"/>
              <a:t>- </a:t>
            </a:r>
            <a:r>
              <a:rPr lang="en-US" sz="1600" b="0" dirty="0" err="1" smtClean="0"/>
              <a:t>analogică</a:t>
            </a:r>
            <a:endParaRPr lang="en-US" sz="1600" b="0" dirty="0" smtClean="0"/>
          </a:p>
          <a:p>
            <a:r>
              <a:rPr lang="en-US" sz="1600" b="0" dirty="0" smtClean="0"/>
              <a:t>- </a:t>
            </a:r>
            <a:r>
              <a:rPr lang="en-US" sz="1600" b="0" dirty="0" err="1" smtClean="0"/>
              <a:t>digitală</a:t>
            </a:r>
            <a:endParaRPr lang="en-US" sz="1600" b="0" dirty="0" smtClean="0"/>
          </a:p>
          <a:p>
            <a:endParaRPr lang="en-US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5687960"/>
            <a:ext cx="3384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/>
              <a:t>imagine = </a:t>
            </a:r>
            <a:r>
              <a:rPr lang="en-US" b="0" dirty="0" err="1" smtClean="0"/>
              <a:t>proiecția</a:t>
            </a:r>
            <a:r>
              <a:rPr lang="en-US" b="0" dirty="0" smtClean="0"/>
              <a:t> </a:t>
            </a:r>
            <a:r>
              <a:rPr lang="en-US" b="0" dirty="0" err="1" smtClean="0"/>
              <a:t>luminii</a:t>
            </a:r>
            <a:r>
              <a:rPr lang="en-US" b="0" dirty="0" smtClean="0"/>
              <a:t> </a:t>
            </a:r>
            <a:r>
              <a:rPr lang="en-US" b="0" dirty="0" err="1" smtClean="0"/>
              <a:t>reflectate</a:t>
            </a:r>
            <a:r>
              <a:rPr lang="en-US" b="0" dirty="0" smtClean="0"/>
              <a:t> de </a:t>
            </a:r>
            <a:r>
              <a:rPr lang="en-US" b="0" dirty="0" err="1" smtClean="0"/>
              <a:t>pe</a:t>
            </a:r>
            <a:r>
              <a:rPr lang="en-US" b="0" dirty="0" smtClean="0"/>
              <a:t> </a:t>
            </a:r>
            <a:r>
              <a:rPr lang="en-US" b="0" dirty="0" err="1" smtClean="0"/>
              <a:t>obiect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748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torbyk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3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lphin_ca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50" y="558800"/>
            <a:ext cx="89281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4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libri" charset="0"/>
              </a:rPr>
              <a:t>Filtrarea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imaginilor</a:t>
            </a:r>
            <a:r>
              <a:rPr lang="en-US" dirty="0" smtClean="0">
                <a:latin typeface="Calibri" charset="0"/>
              </a:rPr>
              <a:t> color</a:t>
            </a:r>
            <a:endParaRPr lang="en-US" dirty="0">
              <a:latin typeface="Calibri" charset="0"/>
            </a:endParaRPr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7277100" y="3356992"/>
            <a:ext cx="1636713" cy="3265488"/>
            <a:chOff x="7276797" y="2133600"/>
            <a:chExt cx="1636944" cy="3264932"/>
          </a:xfrm>
        </p:grpSpPr>
        <p:grpSp>
          <p:nvGrpSpPr>
            <p:cNvPr id="28695" name="Group 27"/>
            <p:cNvGrpSpPr>
              <a:grpSpLocks/>
            </p:cNvGrpSpPr>
            <p:nvPr/>
          </p:nvGrpSpPr>
          <p:grpSpPr bwMode="auto">
            <a:xfrm>
              <a:off x="7429531" y="4370614"/>
              <a:ext cx="1409669" cy="1027918"/>
              <a:chOff x="7429531" y="4675414"/>
              <a:chExt cx="1409669" cy="1027918"/>
            </a:xfrm>
          </p:grpSpPr>
          <p:pic>
            <p:nvPicPr>
              <p:cNvPr id="28697" name="Picture 6" descr="C:\snavely\work\teaching\10Fa-CS4670\lectures\lec02\g30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8728" y="467541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98" name="Picture 18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9531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99" name="TextBox 19"/>
              <p:cNvSpPr txBox="1">
                <a:spLocks noChangeArrowheads="1"/>
              </p:cNvSpPr>
              <p:nvPr/>
            </p:nvSpPr>
            <p:spPr bwMode="auto">
              <a:xfrm>
                <a:off x="7656569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= 30 pixels</a:t>
                </a:r>
              </a:p>
            </p:txBody>
          </p:sp>
        </p:grpSp>
        <p:pic>
          <p:nvPicPr>
            <p:cNvPr id="28696" name="Picture 11" descr="C:\snavely\work\teaching\10Fa-CS4670\lectures\lec02\owl30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797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676" name="Picture 12" descr="C:\snavely\work\teaching\10Fa-CS4670\lectures\lec02\ow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3356992"/>
            <a:ext cx="1636712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1974850" y="3356992"/>
            <a:ext cx="1638300" cy="3265488"/>
            <a:chOff x="1975565" y="2133600"/>
            <a:chExt cx="1636944" cy="3264932"/>
          </a:xfrm>
        </p:grpSpPr>
        <p:grpSp>
          <p:nvGrpSpPr>
            <p:cNvPr id="28690" name="Group 24"/>
            <p:cNvGrpSpPr>
              <a:grpSpLocks/>
            </p:cNvGrpSpPr>
            <p:nvPr/>
          </p:nvGrpSpPr>
          <p:grpSpPr bwMode="auto">
            <a:xfrm>
              <a:off x="2209800" y="4351564"/>
              <a:ext cx="1181069" cy="1046968"/>
              <a:chOff x="2209800" y="4656364"/>
              <a:chExt cx="1181069" cy="1046968"/>
            </a:xfrm>
          </p:grpSpPr>
          <p:pic>
            <p:nvPicPr>
              <p:cNvPr id="28692" name="Picture 3" descr="C:\snavely\work\teaching\10Fa-CS4670\lectures\lec02\g1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561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93" name="Picture 14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980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94" name="TextBox 13"/>
              <p:cNvSpPr txBox="1">
                <a:spLocks noChangeArrowheads="1"/>
              </p:cNvSpPr>
              <p:nvPr/>
            </p:nvSpPr>
            <p:spPr bwMode="auto">
              <a:xfrm>
                <a:off x="2416628" y="5334000"/>
                <a:ext cx="97424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= 1 pixel</a:t>
                </a:r>
              </a:p>
            </p:txBody>
          </p:sp>
        </p:grpSp>
        <p:pic>
          <p:nvPicPr>
            <p:cNvPr id="28691" name="Picture 13" descr="C:\snavely\work\teaching\10Fa-CS4670\lectures\lec02\owl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565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743325" y="3356992"/>
            <a:ext cx="1636713" cy="3276600"/>
            <a:chOff x="3742643" y="2133600"/>
            <a:chExt cx="1636944" cy="3276600"/>
          </a:xfrm>
        </p:grpSpPr>
        <p:grpSp>
          <p:nvGrpSpPr>
            <p:cNvPr id="28685" name="Group 25"/>
            <p:cNvGrpSpPr>
              <a:grpSpLocks/>
            </p:cNvGrpSpPr>
            <p:nvPr/>
          </p:nvGrpSpPr>
          <p:grpSpPr bwMode="auto">
            <a:xfrm>
              <a:off x="3902557" y="4351564"/>
              <a:ext cx="1292651" cy="1058636"/>
              <a:chOff x="3902557" y="4656364"/>
              <a:chExt cx="1292651" cy="1058636"/>
            </a:xfrm>
          </p:grpSpPr>
          <p:pic>
            <p:nvPicPr>
              <p:cNvPr id="28687" name="Picture 4" descr="C:\snavely\work\teaching\10Fa-CS4670\lectures\lec02\g5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4540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8" name="Picture 14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2557" y="5431972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89" name="TextBox 15"/>
              <p:cNvSpPr txBox="1">
                <a:spLocks noChangeArrowheads="1"/>
              </p:cNvSpPr>
              <p:nvPr/>
            </p:nvSpPr>
            <p:spPr bwMode="auto">
              <a:xfrm>
                <a:off x="4129595" y="5345668"/>
                <a:ext cx="106561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= 5 pixels</a:t>
                </a:r>
              </a:p>
            </p:txBody>
          </p:sp>
        </p:grpSp>
        <p:pic>
          <p:nvPicPr>
            <p:cNvPr id="28686" name="Picture 14" descr="C:\snavely\work\teaching\10Fa-CS4670\lectures\lec02\owl5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43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5510213" y="3356992"/>
            <a:ext cx="1636712" cy="3265488"/>
            <a:chOff x="5509721" y="2133600"/>
            <a:chExt cx="1636944" cy="3264932"/>
          </a:xfrm>
        </p:grpSpPr>
        <p:grpSp>
          <p:nvGrpSpPr>
            <p:cNvPr id="28680" name="Group 26"/>
            <p:cNvGrpSpPr>
              <a:grpSpLocks/>
            </p:cNvGrpSpPr>
            <p:nvPr/>
          </p:nvGrpSpPr>
          <p:grpSpPr bwMode="auto">
            <a:xfrm>
              <a:off x="5627910" y="4351564"/>
              <a:ext cx="1409669" cy="1046968"/>
              <a:chOff x="5627910" y="4656364"/>
              <a:chExt cx="1409669" cy="1046968"/>
            </a:xfrm>
          </p:grpSpPr>
          <p:pic>
            <p:nvPicPr>
              <p:cNvPr id="28682" name="Picture 5" descr="C:\snavely\work\teaching\10Fa-CS4670\lectures\lec02\g10.pn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802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83" name="Picture 16" descr="Edittex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791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84" name="TextBox 17"/>
              <p:cNvSpPr txBox="1">
                <a:spLocks noChangeArrowheads="1"/>
              </p:cNvSpPr>
              <p:nvPr/>
            </p:nvSpPr>
            <p:spPr bwMode="auto">
              <a:xfrm>
                <a:off x="5854948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= 10 pixels</a:t>
                </a:r>
              </a:p>
            </p:txBody>
          </p:sp>
        </p:grpSp>
        <p:pic>
          <p:nvPicPr>
            <p:cNvPr id="28681" name="Picture 15" descr="C:\snavely\work\teaching\10Fa-CS4670\lectures\lec02\owl10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721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984003"/>
              </p:ext>
            </p:extLst>
          </p:nvPr>
        </p:nvGraphicFramePr>
        <p:xfrm>
          <a:off x="512403" y="1412776"/>
          <a:ext cx="25114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29" name="Equation" r:id="rId17" imgW="1270000" imgH="838200" progId="Equation.3">
                  <p:embed/>
                </p:oleObj>
              </mc:Choice>
              <mc:Fallback>
                <p:oleObj name="Equation" r:id="rId17" imgW="12700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03" y="1412776"/>
                        <a:ext cx="251142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202225"/>
              </p:ext>
            </p:extLst>
          </p:nvPr>
        </p:nvGraphicFramePr>
        <p:xfrm>
          <a:off x="4147604" y="1484784"/>
          <a:ext cx="22606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30" name="Equation" r:id="rId19" imgW="1143000" imgH="787400" progId="Equation.3">
                  <p:embed/>
                </p:oleObj>
              </mc:Choice>
              <mc:Fallback>
                <p:oleObj name="Equation" r:id="rId19" imgW="11430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7604" y="1484784"/>
                        <a:ext cx="2260600" cy="157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 bwMode="auto">
          <a:xfrm>
            <a:off x="3311860" y="2168860"/>
            <a:ext cx="648072" cy="1800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2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Filtrarea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</a:t>
            </a:r>
            <a:r>
              <a:rPr lang="en-US" dirty="0" err="1" smtClean="0"/>
              <a:t>semnal</a:t>
            </a:r>
            <a:r>
              <a:rPr lang="en-US" dirty="0" smtClean="0"/>
              <a:t> </a:t>
            </a:r>
            <a:r>
              <a:rPr lang="en-US" dirty="0" err="1" smtClean="0"/>
              <a:t>impuls</a:t>
            </a:r>
            <a:endParaRPr lang="en-US" dirty="0" smtClean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78320"/>
              </p:ext>
            </p:extLst>
          </p:nvPr>
        </p:nvGraphicFramePr>
        <p:xfrm>
          <a:off x="2267744" y="2384884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361720"/>
              </p:ext>
            </p:extLst>
          </p:nvPr>
        </p:nvGraphicFramePr>
        <p:xfrm>
          <a:off x="359532" y="303930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7676" name="Rectangle 160"/>
          <p:cNvSpPr>
            <a:spLocks noChangeArrowheads="1"/>
          </p:cNvSpPr>
          <p:nvPr/>
        </p:nvSpPr>
        <p:spPr bwMode="auto">
          <a:xfrm>
            <a:off x="362707" y="3032956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07679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 l="64516" t="10376" r="17741" b="-3758"/>
          <a:stretch>
            <a:fillRect/>
          </a:stretch>
        </p:blipFill>
        <p:spPr bwMode="auto">
          <a:xfrm>
            <a:off x="1686087" y="339299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503548" y="1311275"/>
            <a:ext cx="8208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err="1" smtClean="0"/>
              <a:t>Ce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rezultă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în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urma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filtrării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semnalului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impuls</a:t>
            </a:r>
            <a:r>
              <a:rPr lang="en-US" sz="2400" b="0" dirty="0" smtClean="0"/>
              <a:t> (</a:t>
            </a:r>
            <a:r>
              <a:rPr lang="en-US" sz="2400" b="0" dirty="0" err="1" smtClean="0"/>
              <a:t>imaginea</a:t>
            </a:r>
            <a:r>
              <a:rPr lang="en-US" sz="2400" b="0" dirty="0" smtClean="0"/>
              <a:t>) </a:t>
            </a:r>
            <a:r>
              <a:rPr lang="en-US" sz="2400" b="0" i="1" dirty="0"/>
              <a:t>I</a:t>
            </a:r>
            <a:r>
              <a:rPr lang="en-US" sz="2400" b="0" i="1" dirty="0" smtClean="0"/>
              <a:t> </a:t>
            </a:r>
            <a:r>
              <a:rPr lang="en-US" sz="2400" b="0" dirty="0" smtClean="0"/>
              <a:t>cu </a:t>
            </a:r>
            <a:r>
              <a:rPr lang="en-US" sz="2400" b="0" dirty="0" err="1" smtClean="0"/>
              <a:t>filtrul</a:t>
            </a:r>
            <a:r>
              <a:rPr lang="en-US" sz="2400" b="0" dirty="0" smtClean="0"/>
              <a:t> </a:t>
            </a:r>
            <a:r>
              <a:rPr lang="en-US" sz="2400" b="0" i="1" dirty="0" smtClean="0"/>
              <a:t>F </a:t>
            </a:r>
            <a:r>
              <a:rPr lang="en-US" sz="2400" b="0" dirty="0" smtClean="0"/>
              <a:t>?</a:t>
            </a:r>
            <a:endParaRPr lang="en-US" sz="2400" b="0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28" y="4977172"/>
            <a:ext cx="1257300" cy="4699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01" y="4852156"/>
            <a:ext cx="1296144" cy="518057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5" y="4239319"/>
            <a:ext cx="959354" cy="362205"/>
          </a:xfrm>
          <a:prstGeom prst="rect">
            <a:avLst/>
          </a:prstGeom>
        </p:spPr>
      </p:pic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 smtClean="0">
                <a:solidFill>
                  <a:srgbClr val="FF0000"/>
                </a:solidFill>
              </a:rPr>
              <a:t>?</a:t>
            </a:r>
            <a:endParaRPr lang="en-US" sz="9600" b="0" dirty="0">
              <a:solidFill>
                <a:srgbClr val="FF0000"/>
              </a:solidFill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Steve Seitz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4733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Filtrarea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</a:t>
            </a:r>
            <a:r>
              <a:rPr lang="en-US" dirty="0" err="1" smtClean="0"/>
              <a:t>semnal</a:t>
            </a:r>
            <a:r>
              <a:rPr lang="en-US" dirty="0" smtClean="0"/>
              <a:t> </a:t>
            </a:r>
            <a:r>
              <a:rPr lang="en-US" dirty="0" err="1" smtClean="0"/>
              <a:t>impuls</a:t>
            </a:r>
            <a:endParaRPr lang="en-US" dirty="0" smtClean="0"/>
          </a:p>
        </p:txBody>
      </p:sp>
      <p:graphicFrame>
        <p:nvGraphicFramePr>
          <p:cNvPr id="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10726"/>
              </p:ext>
            </p:extLst>
          </p:nvPr>
        </p:nvGraphicFramePr>
        <p:xfrm>
          <a:off x="5813425" y="24130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503548" y="1311275"/>
            <a:ext cx="8208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err="1" smtClean="0"/>
              <a:t>Ce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rezultă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în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urma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filtrării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semnalului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impuls</a:t>
            </a:r>
            <a:r>
              <a:rPr lang="en-US" sz="2400" b="0" dirty="0" smtClean="0"/>
              <a:t> (</a:t>
            </a:r>
            <a:r>
              <a:rPr lang="en-US" sz="2400" b="0" dirty="0" err="1" smtClean="0"/>
              <a:t>imaginea</a:t>
            </a:r>
            <a:r>
              <a:rPr lang="en-US" sz="2400" b="0" dirty="0" smtClean="0"/>
              <a:t>) </a:t>
            </a:r>
            <a:r>
              <a:rPr lang="en-US" sz="2400" b="0" i="1" dirty="0"/>
              <a:t>I</a:t>
            </a:r>
            <a:r>
              <a:rPr lang="en-US" sz="2400" b="0" i="1" dirty="0" smtClean="0"/>
              <a:t> </a:t>
            </a:r>
            <a:r>
              <a:rPr lang="en-US" sz="2400" b="0" dirty="0" smtClean="0"/>
              <a:t>cu </a:t>
            </a:r>
            <a:r>
              <a:rPr lang="en-US" sz="2400" b="0" dirty="0" err="1" smtClean="0"/>
              <a:t>filtrul</a:t>
            </a:r>
            <a:r>
              <a:rPr lang="en-US" sz="2400" b="0" dirty="0" smtClean="0"/>
              <a:t> </a:t>
            </a:r>
            <a:r>
              <a:rPr lang="en-US" sz="2400" b="0" i="1" dirty="0" smtClean="0"/>
              <a:t>F </a:t>
            </a:r>
            <a:r>
              <a:rPr lang="en-US" sz="2400" b="0" dirty="0" smtClean="0"/>
              <a:t>?</a:t>
            </a:r>
            <a:endParaRPr lang="en-US" sz="2400" b="0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28" y="4977172"/>
            <a:ext cx="1257300" cy="469900"/>
          </a:xfrm>
          <a:prstGeom prst="rect">
            <a:avLst/>
          </a:prstGeom>
        </p:spPr>
      </p:pic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 smtClean="0">
                <a:solidFill>
                  <a:srgbClr val="FF0000"/>
                </a:solidFill>
              </a:rPr>
              <a:t>?</a:t>
            </a:r>
            <a:endParaRPr lang="en-US" sz="9600" b="0" dirty="0">
              <a:solidFill>
                <a:srgbClr val="FF0000"/>
              </a:solidFill>
            </a:endParaRPr>
          </a:p>
        </p:txBody>
      </p:sp>
      <p:graphicFrame>
        <p:nvGraphicFramePr>
          <p:cNvPr id="1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1549"/>
              </p:ext>
            </p:extLst>
          </p:nvPr>
        </p:nvGraphicFramePr>
        <p:xfrm>
          <a:off x="2267744" y="2384884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36551"/>
              </p:ext>
            </p:extLst>
          </p:nvPr>
        </p:nvGraphicFramePr>
        <p:xfrm>
          <a:off x="359532" y="303930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Rectangle 160"/>
          <p:cNvSpPr>
            <a:spLocks noChangeArrowheads="1"/>
          </p:cNvSpPr>
          <p:nvPr/>
        </p:nvSpPr>
        <p:spPr bwMode="auto">
          <a:xfrm>
            <a:off x="362707" y="3032956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21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1686087" y="339299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01" y="4852156"/>
            <a:ext cx="1296144" cy="518057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5" y="4239319"/>
            <a:ext cx="959354" cy="362205"/>
          </a:xfrm>
          <a:prstGeom prst="rect">
            <a:avLst/>
          </a:prstGeom>
        </p:spPr>
      </p:pic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Steve Seitz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187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Filtrarea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</a:t>
            </a:r>
            <a:r>
              <a:rPr lang="en-US" dirty="0" err="1" smtClean="0"/>
              <a:t>semnal</a:t>
            </a:r>
            <a:r>
              <a:rPr lang="en-US" dirty="0" smtClean="0"/>
              <a:t> </a:t>
            </a:r>
            <a:r>
              <a:rPr lang="en-US" dirty="0" err="1" smtClean="0"/>
              <a:t>impuls</a:t>
            </a:r>
            <a:endParaRPr lang="en-US" dirty="0" smtClean="0"/>
          </a:p>
        </p:txBody>
      </p:sp>
      <p:graphicFrame>
        <p:nvGraphicFramePr>
          <p:cNvPr id="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504365"/>
              </p:ext>
            </p:extLst>
          </p:nvPr>
        </p:nvGraphicFramePr>
        <p:xfrm>
          <a:off x="5813425" y="2413000"/>
          <a:ext cx="2743200" cy="2345058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?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503548" y="1311275"/>
            <a:ext cx="8208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err="1" smtClean="0"/>
              <a:t>Ce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rezultă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în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urma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filtrării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semnalului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impuls</a:t>
            </a:r>
            <a:r>
              <a:rPr lang="en-US" sz="2400" b="0" dirty="0" smtClean="0"/>
              <a:t> (</a:t>
            </a:r>
            <a:r>
              <a:rPr lang="en-US" sz="2400" b="0" dirty="0" err="1" smtClean="0"/>
              <a:t>imaginea</a:t>
            </a:r>
            <a:r>
              <a:rPr lang="en-US" sz="2400" b="0" dirty="0" smtClean="0"/>
              <a:t>) </a:t>
            </a:r>
            <a:r>
              <a:rPr lang="en-US" sz="2400" b="0" i="1" dirty="0"/>
              <a:t>I</a:t>
            </a:r>
            <a:r>
              <a:rPr lang="en-US" sz="2400" b="0" i="1" dirty="0" smtClean="0"/>
              <a:t> </a:t>
            </a:r>
            <a:r>
              <a:rPr lang="en-US" sz="2400" b="0" dirty="0" smtClean="0"/>
              <a:t>cu </a:t>
            </a:r>
            <a:r>
              <a:rPr lang="en-US" sz="2400" b="0" dirty="0" err="1" smtClean="0"/>
              <a:t>filtrul</a:t>
            </a:r>
            <a:r>
              <a:rPr lang="en-US" sz="2400" b="0" dirty="0" smtClean="0"/>
              <a:t> </a:t>
            </a:r>
            <a:r>
              <a:rPr lang="en-US" sz="2400" b="0" i="1" dirty="0" smtClean="0"/>
              <a:t>F </a:t>
            </a:r>
            <a:r>
              <a:rPr lang="en-US" sz="2400" b="0" dirty="0" smtClean="0"/>
              <a:t>?</a:t>
            </a:r>
            <a:endParaRPr lang="en-US" sz="2400" b="0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28" y="4977172"/>
            <a:ext cx="1257300" cy="469900"/>
          </a:xfrm>
          <a:prstGeom prst="rect">
            <a:avLst/>
          </a:prstGeom>
        </p:spPr>
      </p:pic>
      <p:sp>
        <p:nvSpPr>
          <p:cNvPr id="18" name="Rectangle 160"/>
          <p:cNvSpPr>
            <a:spLocks noChangeArrowheads="1"/>
          </p:cNvSpPr>
          <p:nvPr/>
        </p:nvSpPr>
        <p:spPr bwMode="auto">
          <a:xfrm>
            <a:off x="6588225" y="3104965"/>
            <a:ext cx="396044" cy="32403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graphicFrame>
        <p:nvGraphicFramePr>
          <p:cNvPr id="1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1549"/>
              </p:ext>
            </p:extLst>
          </p:nvPr>
        </p:nvGraphicFramePr>
        <p:xfrm>
          <a:off x="2267744" y="2384884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36551"/>
              </p:ext>
            </p:extLst>
          </p:nvPr>
        </p:nvGraphicFramePr>
        <p:xfrm>
          <a:off x="359532" y="303930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Rectangle 160"/>
          <p:cNvSpPr>
            <a:spLocks noChangeArrowheads="1"/>
          </p:cNvSpPr>
          <p:nvPr/>
        </p:nvSpPr>
        <p:spPr bwMode="auto">
          <a:xfrm>
            <a:off x="362707" y="3032956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21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1686087" y="339299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01" y="4852156"/>
            <a:ext cx="1296144" cy="518057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5" y="4239319"/>
            <a:ext cx="959354" cy="362205"/>
          </a:xfrm>
          <a:prstGeom prst="rect">
            <a:avLst/>
          </a:prstGeom>
        </p:spPr>
      </p:pic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Steve Seitz</a:t>
            </a:r>
            <a:endParaRPr lang="en-US" sz="1200" b="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2663788" y="2708920"/>
            <a:ext cx="1188132" cy="10441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059832" y="3060576"/>
            <a:ext cx="387660" cy="3324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6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Filtrarea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</a:t>
            </a:r>
            <a:r>
              <a:rPr lang="en-US" dirty="0" err="1" smtClean="0"/>
              <a:t>semnal</a:t>
            </a:r>
            <a:r>
              <a:rPr lang="en-US" dirty="0" smtClean="0"/>
              <a:t> </a:t>
            </a:r>
            <a:r>
              <a:rPr lang="en-US" dirty="0" err="1" smtClean="0"/>
              <a:t>impuls</a:t>
            </a:r>
            <a:endParaRPr lang="en-US" dirty="0" smtClean="0"/>
          </a:p>
        </p:txBody>
      </p:sp>
      <p:graphicFrame>
        <p:nvGraphicFramePr>
          <p:cNvPr id="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52631"/>
              </p:ext>
            </p:extLst>
          </p:nvPr>
        </p:nvGraphicFramePr>
        <p:xfrm>
          <a:off x="5813425" y="2413000"/>
          <a:ext cx="2743200" cy="2345058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503548" y="1311275"/>
            <a:ext cx="8208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err="1" smtClean="0"/>
              <a:t>Ce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rezultă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în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urma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filtrării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semnalului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impuls</a:t>
            </a:r>
            <a:r>
              <a:rPr lang="en-US" sz="2400" b="0" dirty="0" smtClean="0"/>
              <a:t> (</a:t>
            </a:r>
            <a:r>
              <a:rPr lang="en-US" sz="2400" b="0" dirty="0" err="1" smtClean="0"/>
              <a:t>imaginea</a:t>
            </a:r>
            <a:r>
              <a:rPr lang="en-US" sz="2400" b="0" dirty="0" smtClean="0"/>
              <a:t>) </a:t>
            </a:r>
            <a:r>
              <a:rPr lang="en-US" sz="2400" b="0" i="1" dirty="0"/>
              <a:t>I</a:t>
            </a:r>
            <a:r>
              <a:rPr lang="en-US" sz="2400" b="0" i="1" dirty="0" smtClean="0"/>
              <a:t> </a:t>
            </a:r>
            <a:r>
              <a:rPr lang="en-US" sz="2400" b="0" dirty="0" smtClean="0"/>
              <a:t>cu </a:t>
            </a:r>
            <a:r>
              <a:rPr lang="en-US" sz="2400" b="0" dirty="0" err="1" smtClean="0"/>
              <a:t>filtrul</a:t>
            </a:r>
            <a:r>
              <a:rPr lang="en-US" sz="2400" b="0" dirty="0" smtClean="0"/>
              <a:t> </a:t>
            </a:r>
            <a:r>
              <a:rPr lang="en-US" sz="2400" b="0" i="1" dirty="0" smtClean="0"/>
              <a:t>F </a:t>
            </a:r>
            <a:r>
              <a:rPr lang="en-US" sz="2400" b="0" dirty="0" smtClean="0"/>
              <a:t>?</a:t>
            </a:r>
            <a:endParaRPr lang="en-US" sz="2400" b="0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28" y="4977172"/>
            <a:ext cx="1257300" cy="469900"/>
          </a:xfrm>
          <a:prstGeom prst="rect">
            <a:avLst/>
          </a:prstGeom>
        </p:spPr>
      </p:pic>
      <p:sp>
        <p:nvSpPr>
          <p:cNvPr id="18" name="Rectangle 160"/>
          <p:cNvSpPr>
            <a:spLocks noChangeArrowheads="1"/>
          </p:cNvSpPr>
          <p:nvPr/>
        </p:nvSpPr>
        <p:spPr bwMode="auto">
          <a:xfrm>
            <a:off x="6588225" y="3104965"/>
            <a:ext cx="396044" cy="32403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graphicFrame>
        <p:nvGraphicFramePr>
          <p:cNvPr id="1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1549"/>
              </p:ext>
            </p:extLst>
          </p:nvPr>
        </p:nvGraphicFramePr>
        <p:xfrm>
          <a:off x="2267744" y="2384884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36551"/>
              </p:ext>
            </p:extLst>
          </p:nvPr>
        </p:nvGraphicFramePr>
        <p:xfrm>
          <a:off x="359532" y="303930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Rectangle 160"/>
          <p:cNvSpPr>
            <a:spLocks noChangeArrowheads="1"/>
          </p:cNvSpPr>
          <p:nvPr/>
        </p:nvSpPr>
        <p:spPr bwMode="auto">
          <a:xfrm>
            <a:off x="362707" y="3032956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21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1686087" y="339299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01" y="4852156"/>
            <a:ext cx="1296144" cy="518057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5" y="4239319"/>
            <a:ext cx="959354" cy="362205"/>
          </a:xfrm>
          <a:prstGeom prst="rect">
            <a:avLst/>
          </a:prstGeom>
        </p:spPr>
      </p:pic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Steve Seitz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491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Filtrarea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</a:t>
            </a:r>
            <a:r>
              <a:rPr lang="en-US" dirty="0" err="1" smtClean="0"/>
              <a:t>semnal</a:t>
            </a:r>
            <a:r>
              <a:rPr lang="en-US" dirty="0" smtClean="0"/>
              <a:t> </a:t>
            </a:r>
            <a:r>
              <a:rPr lang="en-US" dirty="0" err="1" smtClean="0"/>
              <a:t>impuls</a:t>
            </a:r>
            <a:endParaRPr lang="en-US" dirty="0" smtClean="0"/>
          </a:p>
        </p:txBody>
      </p:sp>
      <p:graphicFrame>
        <p:nvGraphicFramePr>
          <p:cNvPr id="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082588"/>
              </p:ext>
            </p:extLst>
          </p:nvPr>
        </p:nvGraphicFramePr>
        <p:xfrm>
          <a:off x="5813425" y="2413000"/>
          <a:ext cx="2743200" cy="2345058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503548" y="1311275"/>
            <a:ext cx="82089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err="1" smtClean="0"/>
              <a:t>Ce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rezultă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în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urma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filtrării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semnalului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impuls</a:t>
            </a:r>
            <a:r>
              <a:rPr lang="en-US" sz="2400" b="0" dirty="0" smtClean="0"/>
              <a:t> (</a:t>
            </a:r>
            <a:r>
              <a:rPr lang="en-US" sz="2400" b="0" dirty="0" err="1" smtClean="0"/>
              <a:t>imaginea</a:t>
            </a:r>
            <a:r>
              <a:rPr lang="en-US" sz="2400" b="0" dirty="0" smtClean="0"/>
              <a:t>) </a:t>
            </a:r>
            <a:r>
              <a:rPr lang="en-US" sz="2400" b="0" i="1" dirty="0"/>
              <a:t>I</a:t>
            </a:r>
            <a:r>
              <a:rPr lang="en-US" sz="2400" b="0" i="1" dirty="0" smtClean="0"/>
              <a:t> </a:t>
            </a:r>
            <a:r>
              <a:rPr lang="en-US" sz="2400" b="0" dirty="0" smtClean="0"/>
              <a:t>cu </a:t>
            </a:r>
            <a:r>
              <a:rPr lang="en-US" sz="2400" b="0" dirty="0" err="1" smtClean="0"/>
              <a:t>filtrul</a:t>
            </a:r>
            <a:r>
              <a:rPr lang="en-US" sz="2400" b="0" dirty="0" smtClean="0"/>
              <a:t> </a:t>
            </a:r>
            <a:r>
              <a:rPr lang="en-US" sz="2400" b="0" i="1" dirty="0" smtClean="0"/>
              <a:t>F </a:t>
            </a:r>
            <a:r>
              <a:rPr lang="en-US" sz="2400" b="0" dirty="0" smtClean="0"/>
              <a:t>?</a:t>
            </a:r>
            <a:endParaRPr lang="en-US" sz="2400" b="0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28" y="4977172"/>
            <a:ext cx="1257300" cy="469900"/>
          </a:xfrm>
          <a:prstGeom prst="rect">
            <a:avLst/>
          </a:prstGeom>
        </p:spPr>
      </p:pic>
      <p:sp>
        <p:nvSpPr>
          <p:cNvPr id="18" name="Rectangle 160"/>
          <p:cNvSpPr>
            <a:spLocks noChangeArrowheads="1"/>
          </p:cNvSpPr>
          <p:nvPr/>
        </p:nvSpPr>
        <p:spPr bwMode="auto">
          <a:xfrm>
            <a:off x="6588224" y="3104964"/>
            <a:ext cx="1188131" cy="97210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graphicFrame>
        <p:nvGraphicFramePr>
          <p:cNvPr id="1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1549"/>
              </p:ext>
            </p:extLst>
          </p:nvPr>
        </p:nvGraphicFramePr>
        <p:xfrm>
          <a:off x="2267744" y="2384884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36551"/>
              </p:ext>
            </p:extLst>
          </p:nvPr>
        </p:nvGraphicFramePr>
        <p:xfrm>
          <a:off x="359532" y="303930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Rectangle 160"/>
          <p:cNvSpPr>
            <a:spLocks noChangeArrowheads="1"/>
          </p:cNvSpPr>
          <p:nvPr/>
        </p:nvSpPr>
        <p:spPr bwMode="auto">
          <a:xfrm>
            <a:off x="362707" y="3032956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21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1686087" y="339299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01" y="4852156"/>
            <a:ext cx="1296144" cy="518057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5" y="4239319"/>
            <a:ext cx="959354" cy="36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8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Convoluție</a:t>
            </a:r>
            <a:endParaRPr lang="en-US" dirty="0" smtClean="0"/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519112" y="1384300"/>
            <a:ext cx="8481379" cy="4525963"/>
          </a:xfrm>
        </p:spPr>
        <p:txBody>
          <a:bodyPr/>
          <a:lstStyle/>
          <a:p>
            <a:r>
              <a:rPr lang="en-US" sz="2400" dirty="0" err="1" smtClean="0"/>
              <a:t>Convoluție</a:t>
            </a:r>
            <a:r>
              <a:rPr lang="en-US" sz="2400" dirty="0" smtClean="0"/>
              <a:t>: </a:t>
            </a:r>
          </a:p>
          <a:p>
            <a:pPr lvl="1"/>
            <a:r>
              <a:rPr lang="en-US" sz="2000" dirty="0" err="1"/>
              <a:t>i</a:t>
            </a:r>
            <a:r>
              <a:rPr lang="en-US" sz="2000" dirty="0" err="1" smtClean="0"/>
              <a:t>nversăm</a:t>
            </a:r>
            <a:r>
              <a:rPr lang="en-US" sz="2000" dirty="0" smtClean="0"/>
              <a:t> </a:t>
            </a:r>
            <a:r>
              <a:rPr lang="en-US" sz="2000" dirty="0" err="1" smtClean="0"/>
              <a:t>filtrul</a:t>
            </a:r>
            <a:r>
              <a:rPr lang="en-US" sz="2000" dirty="0" smtClean="0"/>
              <a:t> </a:t>
            </a:r>
            <a:r>
              <a:rPr lang="en-US" sz="2000" dirty="0" err="1" smtClean="0"/>
              <a:t>în</a:t>
            </a:r>
            <a:r>
              <a:rPr lang="en-US" sz="2000" dirty="0" smtClean="0"/>
              <a:t> </a:t>
            </a:r>
            <a:r>
              <a:rPr lang="en-US" sz="2000" dirty="0" err="1" smtClean="0"/>
              <a:t>ambele</a:t>
            </a:r>
            <a:r>
              <a:rPr lang="en-US" sz="2000" dirty="0" smtClean="0"/>
              <a:t> </a:t>
            </a:r>
            <a:r>
              <a:rPr lang="en-US" sz="2000" dirty="0" err="1" smtClean="0"/>
              <a:t>direcții</a:t>
            </a:r>
            <a:r>
              <a:rPr lang="en-US" sz="2000" dirty="0" smtClean="0"/>
              <a:t> (</a:t>
            </a:r>
            <a:r>
              <a:rPr lang="en-US" sz="2000" dirty="0" err="1" smtClean="0"/>
              <a:t>jos</a:t>
            </a:r>
            <a:r>
              <a:rPr lang="en-US" sz="2000" dirty="0" smtClean="0"/>
              <a:t>       </a:t>
            </a:r>
            <a:r>
              <a:rPr lang="en-US" sz="2000" dirty="0" err="1" smtClean="0"/>
              <a:t>sus</a:t>
            </a:r>
            <a:r>
              <a:rPr lang="en-US" sz="2000" dirty="0" smtClean="0"/>
              <a:t>, </a:t>
            </a:r>
            <a:r>
              <a:rPr lang="en-US" sz="2000" dirty="0" err="1" smtClean="0"/>
              <a:t>dreapta</a:t>
            </a:r>
            <a:r>
              <a:rPr lang="en-US" sz="2000" dirty="0" smtClean="0"/>
              <a:t>       </a:t>
            </a:r>
            <a:r>
              <a:rPr lang="en-US" sz="2000" dirty="0" err="1" smtClean="0"/>
              <a:t>stânga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/>
              <a:t>a</a:t>
            </a:r>
            <a:r>
              <a:rPr lang="en-US" sz="2000" dirty="0" err="1" smtClean="0"/>
              <a:t>plicăm</a:t>
            </a:r>
            <a:r>
              <a:rPr lang="en-US" sz="2000" dirty="0" smtClean="0"/>
              <a:t> </a:t>
            </a:r>
            <a:r>
              <a:rPr lang="en-US" sz="2000" dirty="0" err="1" smtClean="0"/>
              <a:t>corelația</a:t>
            </a:r>
            <a:endParaRPr lang="en-US" sz="2000" dirty="0" smtClean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943708" y="5193196"/>
            <a:ext cx="29072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i="1" dirty="0" err="1"/>
              <a:t>n</a:t>
            </a:r>
            <a:r>
              <a:rPr lang="en-US" b="0" i="1" dirty="0" err="1" smtClean="0"/>
              <a:t>otație</a:t>
            </a:r>
            <a:r>
              <a:rPr lang="en-US" b="0" i="1" dirty="0" smtClean="0"/>
              <a:t> </a:t>
            </a:r>
            <a:r>
              <a:rPr lang="en-US" b="0" i="1" dirty="0" err="1" smtClean="0"/>
              <a:t>pentru</a:t>
            </a:r>
            <a:r>
              <a:rPr lang="en-US" b="0" i="1" dirty="0"/>
              <a:t> </a:t>
            </a:r>
            <a:r>
              <a:rPr lang="en-US" b="0" i="1" dirty="0" err="1" smtClean="0"/>
              <a:t>convoluție</a:t>
            </a:r>
            <a:endParaRPr lang="en-US" b="0" i="1" dirty="0" smtClean="0"/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982913" y="4943475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192713" y="4195763"/>
            <a:ext cx="1058862" cy="760412"/>
            <a:chOff x="5192721" y="4195773"/>
            <a:chExt cx="1058877" cy="760425"/>
          </a:xfrm>
        </p:grpSpPr>
        <p:sp>
          <p:nvSpPr>
            <p:cNvPr id="108557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08558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 dirty="0"/>
                <a:t>F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215063" y="4195763"/>
            <a:ext cx="1971675" cy="2044700"/>
            <a:chOff x="6470676" y="4195773"/>
            <a:chExt cx="1971702" cy="2044728"/>
          </a:xfrm>
        </p:grpSpPr>
        <p:sp>
          <p:nvSpPr>
            <p:cNvPr id="108555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08556" name="TextBox 13"/>
            <p:cNvSpPr txBox="1">
              <a:spLocks noChangeArrowheads="1"/>
            </p:cNvSpPr>
            <p:nvPr/>
          </p:nvSpPr>
          <p:spPr bwMode="auto">
            <a:xfrm>
              <a:off x="7059869" y="4905184"/>
              <a:ext cx="912826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3000" b="0" dirty="0" smtClean="0"/>
                <a:t>I</a:t>
              </a:r>
              <a:endParaRPr lang="en-US" sz="3000" b="0" dirty="0"/>
            </a:p>
          </p:txBody>
        </p:sp>
      </p:grpSp>
      <p:sp>
        <p:nvSpPr>
          <p:cNvPr id="6" name="Left-Right Arrow 5"/>
          <p:cNvSpPr/>
          <p:nvPr/>
        </p:nvSpPr>
        <p:spPr bwMode="auto">
          <a:xfrm>
            <a:off x="5544108" y="1952836"/>
            <a:ext cx="324036" cy="180020"/>
          </a:xfrm>
          <a:prstGeom prst="leftRightArrow">
            <a:avLst/>
          </a:prstGeom>
          <a:solidFill>
            <a:srgbClr val="5DA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Left-Right Arrow 17"/>
          <p:cNvSpPr/>
          <p:nvPr/>
        </p:nvSpPr>
        <p:spPr bwMode="auto">
          <a:xfrm>
            <a:off x="7452320" y="1952836"/>
            <a:ext cx="324036" cy="180020"/>
          </a:xfrm>
          <a:prstGeom prst="leftRightArrow">
            <a:avLst/>
          </a:prstGeom>
          <a:solidFill>
            <a:srgbClr val="5DA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3" y="2816932"/>
            <a:ext cx="5947453" cy="1025089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4364688"/>
            <a:ext cx="1764196" cy="307312"/>
          </a:xfrm>
          <a:prstGeom prst="rect">
            <a:avLst/>
          </a:prstGeom>
        </p:spPr>
      </p:pic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746125" y="6091535"/>
            <a:ext cx="31213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dirty="0" smtClean="0"/>
              <a:t>   MATLAB: </a:t>
            </a:r>
            <a:r>
              <a:rPr lang="en-US" dirty="0" smtClean="0">
                <a:solidFill>
                  <a:srgbClr val="0000FF"/>
                </a:solidFill>
              </a:rPr>
              <a:t>conv2, </a:t>
            </a:r>
            <a:r>
              <a:rPr lang="en-US" dirty="0" err="1" smtClean="0">
                <a:solidFill>
                  <a:srgbClr val="0000FF"/>
                </a:solidFill>
              </a:rPr>
              <a:t>imfilter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26" name="Group 14"/>
          <p:cNvGrpSpPr>
            <a:grpSpLocks/>
          </p:cNvGrpSpPr>
          <p:nvPr/>
        </p:nvGrpSpPr>
        <p:grpSpPr bwMode="auto">
          <a:xfrm rot="10800000">
            <a:off x="4932040" y="4221088"/>
            <a:ext cx="1058862" cy="760412"/>
            <a:chOff x="5192721" y="4195773"/>
            <a:chExt cx="1058877" cy="760425"/>
          </a:xfrm>
        </p:grpSpPr>
        <p:sp>
          <p:nvSpPr>
            <p:cNvPr id="27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28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9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34 -0.02271 C 0.1546 -0.02549 0.23085 -0.02804 0.26646 -0.02271 C 0.3019 -0.01738 0.32222 0.00278 0.292 0.00926 C 0.26177 0.01598 0.12125 0.00602 0.08546 0.01691 C 0.04951 0.02757 0.04395 0.06464 0.07678 0.07344 C 0.10961 0.08248 0.24423 0.06487 0.28175 0.07089 C 0.31927 0.07715 0.32674 0.1031 0.30224 0.11051 C 0.27775 0.11793 0.17457 0.11306 0.13497 0.11538 C 0.09537 0.1177 0.07695 0.11932 0.06479 0.12534 C 0.05264 0.13137 0.02745 0.14851 0.06132 0.15245 C 0.09537 0.15639 0.22825 0.1455 0.2682 0.1499 C 0.30815 0.1543 0.33594 0.17238 0.30068 0.17933 C 0.26542 0.18651 0.09154 0.18257 0.05628 0.19184 C 0.0212 0.20111 0.04812 0.22891 0.08876 0.23632 C 0.12958 0.24397 0.21505 0.24003 0.30068 0.23632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3" y="13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 dirty="0" err="1" smtClean="0"/>
              <a:t>Convoluție</a:t>
            </a:r>
            <a:r>
              <a:rPr lang="en-US" dirty="0" smtClean="0"/>
              <a:t> vs. </a:t>
            </a:r>
            <a:r>
              <a:rPr lang="en-US" dirty="0" err="1" smtClean="0"/>
              <a:t>corelație</a:t>
            </a:r>
            <a:endParaRPr lang="en-US" dirty="0" smtClean="0"/>
          </a:p>
        </p:txBody>
      </p:sp>
      <p:sp>
        <p:nvSpPr>
          <p:cNvPr id="109575" name="TextBox 7"/>
          <p:cNvSpPr txBox="1">
            <a:spLocks noChangeArrowheads="1"/>
          </p:cNvSpPr>
          <p:nvPr/>
        </p:nvSpPr>
        <p:spPr bwMode="auto">
          <a:xfrm>
            <a:off x="190500" y="1092200"/>
            <a:ext cx="2482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err="1" smtClean="0"/>
              <a:t>Convoluție</a:t>
            </a:r>
            <a:endParaRPr lang="en-US" sz="2400" dirty="0"/>
          </a:p>
        </p:txBody>
      </p:sp>
      <p:sp>
        <p:nvSpPr>
          <p:cNvPr id="109576" name="TextBox 8"/>
          <p:cNvSpPr txBox="1">
            <a:spLocks noChangeArrowheads="1"/>
          </p:cNvSpPr>
          <p:nvPr/>
        </p:nvSpPr>
        <p:spPr bwMode="auto">
          <a:xfrm>
            <a:off x="190500" y="3356992"/>
            <a:ext cx="2482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err="1"/>
              <a:t>C</a:t>
            </a:r>
            <a:r>
              <a:rPr lang="en-US" sz="2400" dirty="0" err="1" smtClean="0"/>
              <a:t>orelație</a:t>
            </a:r>
            <a:endParaRPr lang="en-US" sz="2400" dirty="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7513" y="5729288"/>
            <a:ext cx="8726487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0" dirty="0" err="1" smtClean="0">
                <a:solidFill>
                  <a:srgbClr val="FF0000"/>
                </a:solidFill>
              </a:rPr>
              <a:t>Pentru</a:t>
            </a:r>
            <a:r>
              <a:rPr lang="en-US" sz="2400" b="0" dirty="0" smtClean="0">
                <a:solidFill>
                  <a:srgbClr val="FF0000"/>
                </a:solidFill>
              </a:rPr>
              <a:t> un </a:t>
            </a:r>
            <a:r>
              <a:rPr lang="en-US" sz="2400" b="0" dirty="0" err="1" smtClean="0">
                <a:solidFill>
                  <a:srgbClr val="FF0000"/>
                </a:solidFill>
              </a:rPr>
              <a:t>filtru</a:t>
            </a:r>
            <a:r>
              <a:rPr lang="en-US" sz="2400" b="0" dirty="0" smtClean="0">
                <a:solidFill>
                  <a:srgbClr val="FF0000"/>
                </a:solidFill>
              </a:rPr>
              <a:t> normal/de </a:t>
            </a:r>
            <a:r>
              <a:rPr lang="en-US" sz="2400" b="0" dirty="0" err="1" smtClean="0">
                <a:solidFill>
                  <a:srgbClr val="FF0000"/>
                </a:solidFill>
              </a:rPr>
              <a:t>medie</a:t>
            </a:r>
            <a:r>
              <a:rPr lang="en-US" sz="2400" b="0" dirty="0" smtClean="0">
                <a:solidFill>
                  <a:srgbClr val="FF0000"/>
                </a:solidFill>
              </a:rPr>
              <a:t>, cum </a:t>
            </a:r>
            <a:r>
              <a:rPr lang="en-US" sz="2400" b="0" dirty="0" err="1" smtClean="0">
                <a:solidFill>
                  <a:srgbClr val="FF0000"/>
                </a:solidFill>
              </a:rPr>
              <a:t>diferă</a:t>
            </a:r>
            <a:r>
              <a:rPr lang="en-US" sz="2400" b="0" dirty="0" smtClean="0">
                <a:solidFill>
                  <a:srgbClr val="FF0000"/>
                </a:solidFill>
              </a:rPr>
              <a:t> output-</a:t>
            </a:r>
            <a:r>
              <a:rPr lang="en-US" sz="2400" b="0" dirty="0" err="1" smtClean="0">
                <a:solidFill>
                  <a:srgbClr val="FF0000"/>
                </a:solidFill>
              </a:rPr>
              <a:t>ul</a:t>
            </a:r>
            <a:r>
              <a:rPr lang="en-US" sz="2400" b="0" dirty="0" smtClean="0">
                <a:solidFill>
                  <a:srgbClr val="FF0000"/>
                </a:solidFill>
              </a:rPr>
              <a:t>?</a:t>
            </a:r>
            <a:endParaRPr lang="en-US" sz="2400" b="0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b="0" dirty="0" err="1" smtClean="0">
                <a:solidFill>
                  <a:srgbClr val="FF0000"/>
                </a:solidFill>
              </a:rPr>
              <a:t>Pentru</a:t>
            </a:r>
            <a:r>
              <a:rPr lang="en-US" sz="2400" b="0" dirty="0" smtClean="0">
                <a:solidFill>
                  <a:srgbClr val="FF0000"/>
                </a:solidFill>
              </a:rPr>
              <a:t> input = un </a:t>
            </a:r>
            <a:r>
              <a:rPr lang="en-US" sz="2400" b="0" dirty="0" err="1" smtClean="0">
                <a:solidFill>
                  <a:srgbClr val="FF0000"/>
                </a:solidFill>
              </a:rPr>
              <a:t>semnal</a:t>
            </a:r>
            <a:r>
              <a:rPr lang="en-US" sz="2400" b="0" dirty="0" smtClean="0">
                <a:solidFill>
                  <a:srgbClr val="FF0000"/>
                </a:solidFill>
              </a:rPr>
              <a:t> </a:t>
            </a:r>
            <a:r>
              <a:rPr lang="en-US" sz="2400" b="0" dirty="0" err="1" smtClean="0">
                <a:solidFill>
                  <a:srgbClr val="FF0000"/>
                </a:solidFill>
              </a:rPr>
              <a:t>impuls</a:t>
            </a:r>
            <a:r>
              <a:rPr lang="en-US" sz="2400" b="0" dirty="0" smtClean="0">
                <a:solidFill>
                  <a:srgbClr val="FF0000"/>
                </a:solidFill>
              </a:rPr>
              <a:t>, cum </a:t>
            </a:r>
            <a:r>
              <a:rPr lang="en-US" sz="2400" b="0" dirty="0" err="1" smtClean="0">
                <a:solidFill>
                  <a:srgbClr val="FF0000"/>
                </a:solidFill>
              </a:rPr>
              <a:t>diferă</a:t>
            </a:r>
            <a:r>
              <a:rPr lang="en-US" sz="2400" b="0" dirty="0" smtClean="0">
                <a:solidFill>
                  <a:srgbClr val="FF0000"/>
                </a:solidFill>
              </a:rPr>
              <a:t> output-</a:t>
            </a:r>
            <a:r>
              <a:rPr lang="en-US" sz="2400" b="0" dirty="0" err="1" smtClean="0">
                <a:solidFill>
                  <a:srgbClr val="FF0000"/>
                </a:solidFill>
              </a:rPr>
              <a:t>ul</a:t>
            </a:r>
            <a:r>
              <a:rPr lang="en-US" sz="2400" b="0" dirty="0" smtClean="0">
                <a:solidFill>
                  <a:srgbClr val="FF0000"/>
                </a:solidFill>
              </a:rPr>
              <a:t>?</a:t>
            </a:r>
            <a:endParaRPr lang="en-US" sz="2400" b="0" dirty="0">
              <a:solidFill>
                <a:srgbClr val="FF0000"/>
              </a:solidFill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5947453" cy="1025089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744723"/>
            <a:ext cx="6523857" cy="1124437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97652"/>
            <a:ext cx="1764196" cy="307312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8" y="5049180"/>
            <a:ext cx="2095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2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PowerShot SD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037270"/>
            <a:ext cx="6697663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latin typeface="Arial" charset="0"/>
              </a:rPr>
              <a:t>Camere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digitale</a:t>
            </a:r>
            <a:endParaRPr lang="en-US" dirty="0">
              <a:latin typeface="Arial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468216"/>
            <a:ext cx="8001000" cy="190500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90000"/>
              </a:lnSpc>
              <a:buNone/>
            </a:pPr>
            <a:r>
              <a:rPr lang="en-US" sz="1600" dirty="0" smtClean="0">
                <a:solidFill>
                  <a:srgbClr val="0000FF"/>
                </a:solidFill>
                <a:latin typeface="Arial" charset="0"/>
              </a:rPr>
              <a:t>http</a:t>
            </a:r>
            <a:r>
              <a:rPr lang="en-US" sz="1600" dirty="0">
                <a:solidFill>
                  <a:srgbClr val="0000FF"/>
                </a:solidFill>
                <a:latin typeface="Arial" charset="0"/>
              </a:rPr>
              <a:t>://electronics.howstuffworks.com/digital-camera.htm 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6854716" y="6587687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</a:t>
            </a:r>
            <a:r>
              <a:rPr lang="en-US" sz="1200" b="0" dirty="0"/>
              <a:t>Steve Seitz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1540" y="4935850"/>
            <a:ext cx="2989883" cy="1917700"/>
            <a:chOff x="5701680" y="1066800"/>
            <a:chExt cx="2989883" cy="1917700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81800" y="1066800"/>
              <a:ext cx="1909763" cy="191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701680" y="1756194"/>
              <a:ext cx="104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CMOS</a:t>
              </a:r>
              <a:endParaRPr lang="en-US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15616" y="3729806"/>
            <a:ext cx="7668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 smtClean="0"/>
              <a:t>Senzori</a:t>
            </a:r>
            <a:r>
              <a:rPr lang="en-US" sz="2400" b="0" dirty="0" smtClean="0"/>
              <a:t> de imagine: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smtClean="0"/>
              <a:t>CMOS ( complementary metal oxide conductor)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smtClean="0"/>
              <a:t>CCD (charge couple device) </a:t>
            </a:r>
            <a:endParaRPr lang="en-US" b="0" dirty="0"/>
          </a:p>
        </p:txBody>
      </p:sp>
      <p:grpSp>
        <p:nvGrpSpPr>
          <p:cNvPr id="4" name="Group 3"/>
          <p:cNvGrpSpPr/>
          <p:nvPr/>
        </p:nvGrpSpPr>
        <p:grpSpPr>
          <a:xfrm>
            <a:off x="4499993" y="4943587"/>
            <a:ext cx="3344971" cy="1904912"/>
            <a:chOff x="4515555" y="4878452"/>
            <a:chExt cx="3605356" cy="2159000"/>
          </a:xfrm>
        </p:grpSpPr>
        <p:sp>
          <p:nvSpPr>
            <p:cNvPr id="10" name="TextBox 9"/>
            <p:cNvSpPr txBox="1"/>
            <p:nvPr/>
          </p:nvSpPr>
          <p:spPr>
            <a:xfrm>
              <a:off x="7076795" y="5651033"/>
              <a:ext cx="1044116" cy="418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CCD</a:t>
              </a:r>
              <a:endParaRPr lang="en-US" b="1" dirty="0"/>
            </a:p>
          </p:txBody>
        </p:sp>
        <p:pic>
          <p:nvPicPr>
            <p:cNvPr id="3" name="Picture 2" descr="CCD_image_senzor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555" y="4878452"/>
              <a:ext cx="2540000" cy="215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9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14"/>
          <p:cNvSpPr>
            <a:spLocks noChangeArrowheads="1"/>
          </p:cNvSpPr>
          <p:nvPr/>
        </p:nvSpPr>
        <p:spPr bwMode="auto">
          <a:xfrm>
            <a:off x="1530350" y="4225925"/>
            <a:ext cx="6061075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0595" name="Rectangle 113"/>
          <p:cNvSpPr>
            <a:spLocks noChangeArrowheads="1"/>
          </p:cNvSpPr>
          <p:nvPr/>
        </p:nvSpPr>
        <p:spPr bwMode="auto">
          <a:xfrm>
            <a:off x="4852988" y="1524000"/>
            <a:ext cx="4198937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0596" name="Rectangle 112"/>
          <p:cNvSpPr>
            <a:spLocks noChangeArrowheads="1"/>
          </p:cNvSpPr>
          <p:nvPr/>
        </p:nvSpPr>
        <p:spPr bwMode="auto">
          <a:xfrm>
            <a:off x="142875" y="1487488"/>
            <a:ext cx="4198938" cy="2227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0597" name="Title 1"/>
          <p:cNvSpPr>
            <a:spLocks noGrp="1"/>
          </p:cNvSpPr>
          <p:nvPr>
            <p:ph type="title"/>
          </p:nvPr>
        </p:nvSpPr>
        <p:spPr>
          <a:xfrm>
            <a:off x="482600" y="90488"/>
            <a:ext cx="8229600" cy="1143000"/>
          </a:xfrm>
        </p:spPr>
        <p:txBody>
          <a:bodyPr/>
          <a:lstStyle/>
          <a:p>
            <a:r>
              <a:rPr lang="en-US" dirty="0" smtClean="0"/>
              <a:t>Output = ?</a:t>
            </a:r>
          </a:p>
        </p:txBody>
      </p:sp>
      <p:grpSp>
        <p:nvGrpSpPr>
          <p:cNvPr id="110598" name="Group 3"/>
          <p:cNvGrpSpPr>
            <a:grpSpLocks/>
          </p:cNvGrpSpPr>
          <p:nvPr/>
        </p:nvGrpSpPr>
        <p:grpSpPr bwMode="auto">
          <a:xfrm>
            <a:off x="287524" y="1992176"/>
            <a:ext cx="1225550" cy="1295400"/>
            <a:chOff x="144" y="144"/>
            <a:chExt cx="1152" cy="1136"/>
          </a:xfrm>
        </p:grpSpPr>
        <p:sp>
          <p:nvSpPr>
            <p:cNvPr id="110665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6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7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8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69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0670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1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2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3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74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5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6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7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8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79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80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81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059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3708" y="1808820"/>
            <a:ext cx="1679575" cy="1662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0600" name="TextBox 23"/>
          <p:cNvSpPr txBox="1">
            <a:spLocks noChangeArrowheads="1"/>
          </p:cNvSpPr>
          <p:nvPr/>
        </p:nvSpPr>
        <p:spPr bwMode="auto">
          <a:xfrm>
            <a:off x="1567396" y="2362857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10601" name="TextBox 24"/>
          <p:cNvSpPr txBox="1">
            <a:spLocks noChangeArrowheads="1"/>
          </p:cNvSpPr>
          <p:nvPr/>
        </p:nvSpPr>
        <p:spPr bwMode="auto">
          <a:xfrm>
            <a:off x="3619624" y="2362857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</a:rPr>
              <a:t>= ?</a:t>
            </a:r>
          </a:p>
        </p:txBody>
      </p:sp>
      <p:grpSp>
        <p:nvGrpSpPr>
          <p:cNvPr id="110602" name="Group 3"/>
          <p:cNvGrpSpPr>
            <a:grpSpLocks/>
          </p:cNvGrpSpPr>
          <p:nvPr/>
        </p:nvGrpSpPr>
        <p:grpSpPr bwMode="auto">
          <a:xfrm>
            <a:off x="5112060" y="1992176"/>
            <a:ext cx="1225550" cy="1295400"/>
            <a:chOff x="144" y="144"/>
            <a:chExt cx="1152" cy="1136"/>
          </a:xfrm>
        </p:grpSpPr>
        <p:sp>
          <p:nvSpPr>
            <p:cNvPr id="11064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4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1065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065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5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5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5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6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10603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8244" y="1808820"/>
            <a:ext cx="1679575" cy="1662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0604" name="TextBox 44"/>
          <p:cNvSpPr txBox="1">
            <a:spLocks noChangeArrowheads="1"/>
          </p:cNvSpPr>
          <p:nvPr/>
        </p:nvSpPr>
        <p:spPr bwMode="auto">
          <a:xfrm>
            <a:off x="6408204" y="2362857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10605" name="TextBox 45"/>
          <p:cNvSpPr txBox="1">
            <a:spLocks noChangeArrowheads="1"/>
          </p:cNvSpPr>
          <p:nvPr/>
        </p:nvSpPr>
        <p:spPr bwMode="auto">
          <a:xfrm>
            <a:off x="8386763" y="2362858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= ?</a:t>
            </a:r>
          </a:p>
        </p:txBody>
      </p:sp>
      <p:grpSp>
        <p:nvGrpSpPr>
          <p:cNvPr id="110606" name="Group 5"/>
          <p:cNvGrpSpPr>
            <a:grpSpLocks/>
          </p:cNvGrpSpPr>
          <p:nvPr/>
        </p:nvGrpSpPr>
        <p:grpSpPr bwMode="auto">
          <a:xfrm>
            <a:off x="3311860" y="4770772"/>
            <a:ext cx="1371600" cy="1066800"/>
            <a:chOff x="3799" y="2064"/>
            <a:chExt cx="1433" cy="1136"/>
          </a:xfrm>
        </p:grpSpPr>
        <p:grpSp>
          <p:nvGrpSpPr>
            <p:cNvPr id="110629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0631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2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3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4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5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6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7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8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39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0640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1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2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3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4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5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6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0647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0630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0607" name="Group 25"/>
          <p:cNvGrpSpPr>
            <a:grpSpLocks/>
          </p:cNvGrpSpPr>
          <p:nvPr/>
        </p:nvGrpSpPr>
        <p:grpSpPr bwMode="auto">
          <a:xfrm>
            <a:off x="1826451" y="4770772"/>
            <a:ext cx="1149350" cy="1066800"/>
            <a:chOff x="144" y="144"/>
            <a:chExt cx="1152" cy="1136"/>
          </a:xfrm>
        </p:grpSpPr>
        <p:sp>
          <p:nvSpPr>
            <p:cNvPr id="110612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3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4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5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6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110617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8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19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20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0621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2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3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4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5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6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7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628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0608" name="Text Box 43"/>
          <p:cNvSpPr txBox="1">
            <a:spLocks noChangeArrowheads="1"/>
          </p:cNvSpPr>
          <p:nvPr/>
        </p:nvSpPr>
        <p:spPr bwMode="auto">
          <a:xfrm>
            <a:off x="2978976" y="4690777"/>
            <a:ext cx="44089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pic>
        <p:nvPicPr>
          <p:cNvPr id="11060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2060" y="4473116"/>
            <a:ext cx="1679575" cy="1662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0610" name="TextBox 110"/>
          <p:cNvSpPr txBox="1">
            <a:spLocks noChangeArrowheads="1"/>
          </p:cNvSpPr>
          <p:nvPr/>
        </p:nvSpPr>
        <p:spPr bwMode="auto">
          <a:xfrm>
            <a:off x="4824028" y="510721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10611" name="TextBox 111"/>
          <p:cNvSpPr txBox="1">
            <a:spLocks noChangeArrowheads="1"/>
          </p:cNvSpPr>
          <p:nvPr/>
        </p:nvSpPr>
        <p:spPr bwMode="auto">
          <a:xfrm>
            <a:off x="6751638" y="5027153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>
                <a:solidFill>
                  <a:srgbClr val="000000"/>
                </a:solidFill>
              </a:rPr>
              <a:t>= ?</a:t>
            </a:r>
          </a:p>
        </p:txBody>
      </p:sp>
      <p:sp>
        <p:nvSpPr>
          <p:cNvPr id="91" name="Left Bracket 90"/>
          <p:cNvSpPr/>
          <p:nvPr/>
        </p:nvSpPr>
        <p:spPr bwMode="auto">
          <a:xfrm>
            <a:off x="1619672" y="4581128"/>
            <a:ext cx="144016" cy="1440160"/>
          </a:xfrm>
          <a:prstGeom prst="leftBracke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ight Bracket 91"/>
          <p:cNvSpPr/>
          <p:nvPr/>
        </p:nvSpPr>
        <p:spPr bwMode="auto">
          <a:xfrm>
            <a:off x="4716016" y="4581128"/>
            <a:ext cx="144016" cy="1440160"/>
          </a:xfrm>
          <a:prstGeom prst="rightBracke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3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liniare</a:t>
            </a:r>
            <a:endParaRPr lang="en-US" dirty="0" smtClean="0"/>
          </a:p>
        </p:txBody>
      </p:sp>
      <p:grpSp>
        <p:nvGrpSpPr>
          <p:cNvPr id="112643" name="Group 3"/>
          <p:cNvGrpSpPr>
            <a:grpSpLocks/>
          </p:cNvGrpSpPr>
          <p:nvPr/>
        </p:nvGrpSpPr>
        <p:grpSpPr bwMode="auto">
          <a:xfrm>
            <a:off x="1367644" y="2960948"/>
            <a:ext cx="1225550" cy="1295400"/>
            <a:chOff x="144" y="144"/>
            <a:chExt cx="1152" cy="1136"/>
          </a:xfrm>
        </p:grpSpPr>
        <p:sp>
          <p:nvSpPr>
            <p:cNvPr id="112649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0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1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2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3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12654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5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6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7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112658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59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0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1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2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3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4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665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2645" name="Text Box 23"/>
          <p:cNvSpPr txBox="1">
            <a:spLocks noChangeArrowheads="1"/>
          </p:cNvSpPr>
          <p:nvPr/>
        </p:nvSpPr>
        <p:spPr bwMode="auto">
          <a:xfrm>
            <a:off x="4175956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pic>
        <p:nvPicPr>
          <p:cNvPr id="112647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9892" y="2672916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27" name="TextBox 23"/>
          <p:cNvSpPr txBox="1">
            <a:spLocks noChangeArrowheads="1"/>
          </p:cNvSpPr>
          <p:nvPr/>
        </p:nvSpPr>
        <p:spPr bwMode="auto">
          <a:xfrm>
            <a:off x="2555776" y="3392996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28" name="TextBox 24"/>
          <p:cNvSpPr txBox="1">
            <a:spLocks noChangeArrowheads="1"/>
          </p:cNvSpPr>
          <p:nvPr/>
        </p:nvSpPr>
        <p:spPr bwMode="auto">
          <a:xfrm>
            <a:off x="5148064" y="33186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29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 smtClean="0"/>
              <a:t>?</a:t>
            </a:r>
            <a:endParaRPr lang="en-US" sz="9600" b="0" dirty="0"/>
          </a:p>
        </p:txBody>
      </p:sp>
      <p:sp>
        <p:nvSpPr>
          <p:cNvPr id="30" name="Text Box 24"/>
          <p:cNvSpPr txBox="1">
            <a:spLocks noChangeArrowheads="1"/>
          </p:cNvSpPr>
          <p:nvPr/>
        </p:nvSpPr>
        <p:spPr bwMode="auto">
          <a:xfrm>
            <a:off x="6286500" y="4706938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David Lowe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4004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liniare</a:t>
            </a:r>
            <a:endParaRPr lang="en-US" dirty="0" smtClean="0"/>
          </a:p>
        </p:txBody>
      </p:sp>
      <p:pic>
        <p:nvPicPr>
          <p:cNvPr id="11264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0172" y="2672916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2646" name="Text Box 24"/>
          <p:cNvSpPr txBox="1">
            <a:spLocks noChangeArrowheads="1"/>
          </p:cNvSpPr>
          <p:nvPr/>
        </p:nvSpPr>
        <p:spPr bwMode="auto">
          <a:xfrm>
            <a:off x="6286500" y="4706938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utput (la </a:t>
            </a:r>
            <a:r>
              <a:rPr lang="en-US" sz="2400" dirty="0" err="1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fel</a:t>
            </a:r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)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grpSp>
        <p:nvGrpSpPr>
          <p:cNvPr id="30" name="Group 3"/>
          <p:cNvGrpSpPr>
            <a:grpSpLocks/>
          </p:cNvGrpSpPr>
          <p:nvPr/>
        </p:nvGrpSpPr>
        <p:grpSpPr bwMode="auto">
          <a:xfrm>
            <a:off x="1367644" y="2960948"/>
            <a:ext cx="1225550" cy="1295400"/>
            <a:chOff x="144" y="144"/>
            <a:chExt cx="1152" cy="1136"/>
          </a:xfrm>
        </p:grpSpPr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3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6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7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9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40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3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5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6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7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4175956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pic>
        <p:nvPicPr>
          <p:cNvPr id="49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9892" y="2672916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50" name="TextBox 23"/>
          <p:cNvSpPr txBox="1">
            <a:spLocks noChangeArrowheads="1"/>
          </p:cNvSpPr>
          <p:nvPr/>
        </p:nvSpPr>
        <p:spPr bwMode="auto">
          <a:xfrm>
            <a:off x="2555776" y="3392996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51" name="TextBox 24"/>
          <p:cNvSpPr txBox="1">
            <a:spLocks noChangeArrowheads="1"/>
          </p:cNvSpPr>
          <p:nvPr/>
        </p:nvSpPr>
        <p:spPr bwMode="auto">
          <a:xfrm>
            <a:off x="5148064" y="33186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52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David Lowe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687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 smtClean="0"/>
              <a:t>?</a:t>
            </a:r>
            <a:endParaRPr lang="en-US" sz="9600" b="0" dirty="0"/>
          </a:p>
        </p:txBody>
      </p:sp>
      <p:sp>
        <p:nvSpPr>
          <p:cNvPr id="30" name="Text Box 24"/>
          <p:cNvSpPr txBox="1">
            <a:spLocks noChangeArrowheads="1"/>
          </p:cNvSpPr>
          <p:nvPr/>
        </p:nvSpPr>
        <p:spPr bwMode="auto">
          <a:xfrm>
            <a:off x="6286500" y="4706938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liniare</a:t>
            </a:r>
            <a:endParaRPr lang="en-US" dirty="0" smtClean="0"/>
          </a:p>
        </p:txBody>
      </p:sp>
      <p:grpSp>
        <p:nvGrpSpPr>
          <p:cNvPr id="53" name="Group 3"/>
          <p:cNvGrpSpPr>
            <a:grpSpLocks/>
          </p:cNvGrpSpPr>
          <p:nvPr/>
        </p:nvGrpSpPr>
        <p:grpSpPr bwMode="auto">
          <a:xfrm>
            <a:off x="1520044" y="2996952"/>
            <a:ext cx="1225550" cy="1295400"/>
            <a:chOff x="144" y="144"/>
            <a:chExt cx="1152" cy="1136"/>
          </a:xfrm>
        </p:grpSpPr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6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6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71" name="Text Box 23"/>
          <p:cNvSpPr txBox="1">
            <a:spLocks noChangeArrowheads="1"/>
          </p:cNvSpPr>
          <p:nvPr/>
        </p:nvSpPr>
        <p:spPr bwMode="auto">
          <a:xfrm>
            <a:off x="4328356" y="4725144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pic>
        <p:nvPicPr>
          <p:cNvPr id="72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2292" y="2708920"/>
            <a:ext cx="1876425" cy="1857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73" name="TextBox 23"/>
          <p:cNvSpPr txBox="1">
            <a:spLocks noChangeArrowheads="1"/>
          </p:cNvSpPr>
          <p:nvPr/>
        </p:nvSpPr>
        <p:spPr bwMode="auto">
          <a:xfrm>
            <a:off x="2708176" y="342900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74" name="TextBox 24"/>
          <p:cNvSpPr txBox="1">
            <a:spLocks noChangeArrowheads="1"/>
          </p:cNvSpPr>
          <p:nvPr/>
        </p:nvSpPr>
        <p:spPr bwMode="auto">
          <a:xfrm>
            <a:off x="5300464" y="3354672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David Lowe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5075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liniare</a:t>
            </a:r>
            <a:endParaRPr lang="en-US" dirty="0" smtClean="0"/>
          </a:p>
        </p:txBody>
      </p:sp>
      <p:pic>
        <p:nvPicPr>
          <p:cNvPr id="114694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44208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 bwMode="auto">
          <a:xfrm>
            <a:off x="8280412" y="2672916"/>
            <a:ext cx="0" cy="187220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4695" name="Rectangle 24"/>
          <p:cNvSpPr>
            <a:spLocks noChangeArrowheads="1"/>
          </p:cNvSpPr>
          <p:nvPr/>
        </p:nvSpPr>
        <p:spPr bwMode="auto">
          <a:xfrm>
            <a:off x="6444208" y="2672916"/>
            <a:ext cx="1872208" cy="187220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7" name="Text Box 25"/>
          <p:cNvSpPr txBox="1">
            <a:spLocks noChangeArrowheads="1"/>
          </p:cNvSpPr>
          <p:nvPr/>
        </p:nvSpPr>
        <p:spPr bwMode="auto">
          <a:xfrm>
            <a:off x="6120172" y="4473116"/>
            <a:ext cx="27098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output: </a:t>
            </a:r>
            <a:r>
              <a:rPr lang="en-US" sz="2400" dirty="0" err="1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deplasat</a:t>
            </a:r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 la </a:t>
            </a:r>
            <a:r>
              <a:rPr lang="en-US" sz="2400" dirty="0" err="1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stânga</a:t>
            </a:r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 cu 1 pixel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1520044" y="2996952"/>
            <a:ext cx="1225550" cy="1295400"/>
            <a:chOff x="144" y="144"/>
            <a:chExt cx="1152" cy="1136"/>
          </a:xfrm>
        </p:grpSpPr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40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3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7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50" name="Text Box 23"/>
          <p:cNvSpPr txBox="1">
            <a:spLocks noChangeArrowheads="1"/>
          </p:cNvSpPr>
          <p:nvPr/>
        </p:nvSpPr>
        <p:spPr bwMode="auto">
          <a:xfrm>
            <a:off x="4328356" y="4725144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pic>
        <p:nvPicPr>
          <p:cNvPr id="51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2292" y="2708920"/>
            <a:ext cx="1876425" cy="1857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52" name="TextBox 23"/>
          <p:cNvSpPr txBox="1">
            <a:spLocks noChangeArrowheads="1"/>
          </p:cNvSpPr>
          <p:nvPr/>
        </p:nvSpPr>
        <p:spPr bwMode="auto">
          <a:xfrm>
            <a:off x="2708176" y="342900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53" name="TextBox 24"/>
          <p:cNvSpPr txBox="1">
            <a:spLocks noChangeArrowheads="1"/>
          </p:cNvSpPr>
          <p:nvPr/>
        </p:nvSpPr>
        <p:spPr bwMode="auto">
          <a:xfrm>
            <a:off x="5300464" y="3354672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David Lowe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5617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 smtClean="0"/>
              <a:t>?</a:t>
            </a:r>
            <a:endParaRPr lang="en-US" sz="9600" b="0" dirty="0"/>
          </a:p>
        </p:txBody>
      </p:sp>
      <p:sp>
        <p:nvSpPr>
          <p:cNvPr id="32" name="Text Box 24"/>
          <p:cNvSpPr txBox="1">
            <a:spLocks noChangeArrowheads="1"/>
          </p:cNvSpPr>
          <p:nvPr/>
        </p:nvSpPr>
        <p:spPr bwMode="auto">
          <a:xfrm>
            <a:off x="6286500" y="4706938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liniare</a:t>
            </a:r>
            <a:endParaRPr lang="en-US" dirty="0" smtClean="0"/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4103948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34" name="TextBox 23"/>
          <p:cNvSpPr txBox="1">
            <a:spLocks noChangeArrowheads="1"/>
          </p:cNvSpPr>
          <p:nvPr/>
        </p:nvSpPr>
        <p:spPr bwMode="auto">
          <a:xfrm>
            <a:off x="2663788" y="332098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35" name="TextBox 24"/>
          <p:cNvSpPr txBox="1">
            <a:spLocks noChangeArrowheads="1"/>
          </p:cNvSpPr>
          <p:nvPr/>
        </p:nvSpPr>
        <p:spPr bwMode="auto">
          <a:xfrm>
            <a:off x="5148064" y="33186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9892" y="2672916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pSp>
        <p:nvGrpSpPr>
          <p:cNvPr id="37" name="Group 5"/>
          <p:cNvGrpSpPr>
            <a:grpSpLocks/>
          </p:cNvGrpSpPr>
          <p:nvPr/>
        </p:nvGrpSpPr>
        <p:grpSpPr bwMode="auto">
          <a:xfrm>
            <a:off x="1259632" y="2960948"/>
            <a:ext cx="1676400" cy="1295400"/>
            <a:chOff x="3799" y="2064"/>
            <a:chExt cx="1433" cy="1136"/>
          </a:xfrm>
        </p:grpSpPr>
        <p:grpSp>
          <p:nvGrpSpPr>
            <p:cNvPr id="38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0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1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2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3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4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5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6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7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8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49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0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1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2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3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4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5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6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9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David Lowe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631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12"/>
          <p:cNvSpPr>
            <a:spLocks noChangeArrowheads="1"/>
          </p:cNvSpPr>
          <p:nvPr/>
        </p:nvSpPr>
        <p:spPr bwMode="auto">
          <a:xfrm>
            <a:off x="359532" y="1988840"/>
            <a:ext cx="8352928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4103948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30" name="TextBox 23"/>
          <p:cNvSpPr txBox="1">
            <a:spLocks noChangeArrowheads="1"/>
          </p:cNvSpPr>
          <p:nvPr/>
        </p:nvSpPr>
        <p:spPr bwMode="auto">
          <a:xfrm>
            <a:off x="2663788" y="332098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31" name="TextBox 24"/>
          <p:cNvSpPr txBox="1">
            <a:spLocks noChangeArrowheads="1"/>
          </p:cNvSpPr>
          <p:nvPr/>
        </p:nvSpPr>
        <p:spPr bwMode="auto">
          <a:xfrm>
            <a:off x="5148064" y="33186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32" name="TextBox 10"/>
          <p:cNvSpPr txBox="1">
            <a:spLocks noChangeArrowheads="1"/>
          </p:cNvSpPr>
          <p:nvPr/>
        </p:nvSpPr>
        <p:spPr bwMode="auto">
          <a:xfrm>
            <a:off x="6732240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 smtClean="0"/>
              <a:t>?</a:t>
            </a:r>
            <a:endParaRPr lang="en-US" sz="9600" b="0" dirty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liniare</a:t>
            </a:r>
            <a:endParaRPr lang="en-US" dirty="0" smtClean="0"/>
          </a:p>
        </p:txBody>
      </p:sp>
      <p:pic>
        <p:nvPicPr>
          <p:cNvPr id="1167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9892" y="2672916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pSp>
        <p:nvGrpSpPr>
          <p:cNvPr id="116741" name="Group 5"/>
          <p:cNvGrpSpPr>
            <a:grpSpLocks/>
          </p:cNvGrpSpPr>
          <p:nvPr/>
        </p:nvGrpSpPr>
        <p:grpSpPr bwMode="auto">
          <a:xfrm>
            <a:off x="1259632" y="2960948"/>
            <a:ext cx="1676400" cy="1295400"/>
            <a:chOff x="3799" y="2064"/>
            <a:chExt cx="1433" cy="1136"/>
          </a:xfrm>
        </p:grpSpPr>
        <p:grpSp>
          <p:nvGrpSpPr>
            <p:cNvPr id="116745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16747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8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49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0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1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2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3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4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5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116756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7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8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59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0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1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2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763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16746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6742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08025" y="2667000"/>
            <a:ext cx="1857375" cy="18669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16743" name="Text Box 26"/>
          <p:cNvSpPr txBox="1">
            <a:spLocks noChangeArrowheads="1"/>
          </p:cNvSpPr>
          <p:nvPr/>
        </p:nvSpPr>
        <p:spPr bwMode="auto">
          <a:xfrm>
            <a:off x="6084168" y="4434207"/>
            <a:ext cx="26892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 err="1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blurat</a:t>
            </a:r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 </a:t>
            </a:r>
          </a:p>
          <a:p>
            <a:pPr algn="ctr"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(cu </a:t>
            </a:r>
            <a:r>
              <a:rPr lang="en-US" sz="2400" dirty="0" err="1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filtru</a:t>
            </a:r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 de </a:t>
            </a:r>
            <a:r>
              <a:rPr lang="en-US" sz="2400" dirty="0" err="1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medie</a:t>
            </a:r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)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David Lowe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823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12"/>
          <p:cNvSpPr>
            <a:spLocks noChangeArrowheads="1"/>
          </p:cNvSpPr>
          <p:nvPr/>
        </p:nvSpPr>
        <p:spPr bwMode="auto">
          <a:xfrm>
            <a:off x="359532" y="1988840"/>
            <a:ext cx="8640960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7416316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 smtClean="0"/>
              <a:t>?</a:t>
            </a:r>
            <a:endParaRPr lang="en-US" sz="9600" b="0" dirty="0"/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6768244" y="4653136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liniare</a:t>
            </a:r>
            <a:endParaRPr lang="en-US" dirty="0" smtClean="0"/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32040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564904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pSp>
        <p:nvGrpSpPr>
          <p:cNvPr id="56" name="Group 5"/>
          <p:cNvGrpSpPr>
            <a:grpSpLocks/>
          </p:cNvGrpSpPr>
          <p:nvPr/>
        </p:nvGrpSpPr>
        <p:grpSpPr bwMode="auto">
          <a:xfrm>
            <a:off x="2444316" y="3068960"/>
            <a:ext cx="1371600" cy="1066800"/>
            <a:chOff x="3799" y="2064"/>
            <a:chExt cx="1433" cy="1136"/>
          </a:xfrm>
        </p:grpSpPr>
        <p:grpSp>
          <p:nvGrpSpPr>
            <p:cNvPr id="57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5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6" name="Group 25"/>
          <p:cNvGrpSpPr>
            <a:grpSpLocks/>
          </p:cNvGrpSpPr>
          <p:nvPr/>
        </p:nvGrpSpPr>
        <p:grpSpPr bwMode="auto">
          <a:xfrm>
            <a:off x="791580" y="3046276"/>
            <a:ext cx="1149350" cy="1066800"/>
            <a:chOff x="144" y="144"/>
            <a:chExt cx="1152" cy="1136"/>
          </a:xfrm>
        </p:grpSpPr>
        <p:sp>
          <p:nvSpPr>
            <p:cNvPr id="77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78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79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0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1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82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3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4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5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86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7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8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9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0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1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2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3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94" name="TextBox 24"/>
          <p:cNvSpPr txBox="1">
            <a:spLocks noChangeArrowheads="1"/>
          </p:cNvSpPr>
          <p:nvPr/>
        </p:nvSpPr>
        <p:spPr bwMode="auto">
          <a:xfrm>
            <a:off x="5959884" y="32424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95" name="TextBox 23"/>
          <p:cNvSpPr txBox="1">
            <a:spLocks noChangeArrowheads="1"/>
          </p:cNvSpPr>
          <p:nvPr/>
        </p:nvSpPr>
        <p:spPr bwMode="auto">
          <a:xfrm>
            <a:off x="3583620" y="3343014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96" name="Text Box 43"/>
          <p:cNvSpPr txBox="1">
            <a:spLocks noChangeArrowheads="1"/>
          </p:cNvSpPr>
          <p:nvPr/>
        </p:nvSpPr>
        <p:spPr bwMode="auto">
          <a:xfrm>
            <a:off x="2009614" y="2960948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 dirty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David Lowe</a:t>
            </a:r>
            <a:endParaRPr lang="en-US" sz="1200" b="0" dirty="0"/>
          </a:p>
        </p:txBody>
      </p:sp>
      <p:sp>
        <p:nvSpPr>
          <p:cNvPr id="98" name="Text Box 45"/>
          <p:cNvSpPr txBox="1">
            <a:spLocks noChangeArrowheads="1"/>
          </p:cNvSpPr>
          <p:nvPr/>
        </p:nvSpPr>
        <p:spPr bwMode="auto">
          <a:xfrm>
            <a:off x="1079612" y="4365104"/>
            <a:ext cx="2253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(Suma =  </a:t>
            </a:r>
            <a:r>
              <a:rPr lang="en-US" dirty="0">
                <a:latin typeface="Times" pitchFamily="18" charset="0"/>
              </a:rPr>
              <a:t>1)</a:t>
            </a:r>
          </a:p>
        </p:txBody>
      </p:sp>
      <p:sp>
        <p:nvSpPr>
          <p:cNvPr id="2" name="Left Bracket 1"/>
          <p:cNvSpPr/>
          <p:nvPr/>
        </p:nvSpPr>
        <p:spPr bwMode="auto">
          <a:xfrm>
            <a:off x="575556" y="2888940"/>
            <a:ext cx="144016" cy="1440160"/>
          </a:xfrm>
          <a:prstGeom prst="leftBracke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ight Bracket 2"/>
          <p:cNvSpPr/>
          <p:nvPr/>
        </p:nvSpPr>
        <p:spPr bwMode="auto">
          <a:xfrm>
            <a:off x="3851920" y="2852936"/>
            <a:ext cx="144016" cy="1440160"/>
          </a:xfrm>
          <a:prstGeom prst="rightBracke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1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12"/>
          <p:cNvSpPr>
            <a:spLocks noChangeArrowheads="1"/>
          </p:cNvSpPr>
          <p:nvPr/>
        </p:nvSpPr>
        <p:spPr bwMode="auto">
          <a:xfrm>
            <a:off x="359532" y="1988840"/>
            <a:ext cx="8640960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7416316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 smtClean="0"/>
              <a:t>?</a:t>
            </a:r>
            <a:endParaRPr lang="en-US" sz="9600" b="0" dirty="0"/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6768244" y="4653136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liniare</a:t>
            </a:r>
            <a:endParaRPr lang="en-US" dirty="0" smtClean="0"/>
          </a:p>
        </p:txBody>
      </p:sp>
      <p:sp>
        <p:nvSpPr>
          <p:cNvPr id="54" name="Text Box 23"/>
          <p:cNvSpPr txBox="1">
            <a:spLocks noChangeArrowheads="1"/>
          </p:cNvSpPr>
          <p:nvPr/>
        </p:nvSpPr>
        <p:spPr bwMode="auto">
          <a:xfrm>
            <a:off x="4932040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564904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pSp>
        <p:nvGrpSpPr>
          <p:cNvPr id="56" name="Group 5"/>
          <p:cNvGrpSpPr>
            <a:grpSpLocks/>
          </p:cNvGrpSpPr>
          <p:nvPr/>
        </p:nvGrpSpPr>
        <p:grpSpPr bwMode="auto">
          <a:xfrm>
            <a:off x="2444316" y="3068960"/>
            <a:ext cx="1371600" cy="1066800"/>
            <a:chOff x="3799" y="2064"/>
            <a:chExt cx="1433" cy="1136"/>
          </a:xfrm>
        </p:grpSpPr>
        <p:grpSp>
          <p:nvGrpSpPr>
            <p:cNvPr id="57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17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5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4" name="TextBox 24"/>
          <p:cNvSpPr txBox="1">
            <a:spLocks noChangeArrowheads="1"/>
          </p:cNvSpPr>
          <p:nvPr/>
        </p:nvSpPr>
        <p:spPr bwMode="auto">
          <a:xfrm>
            <a:off x="5959884" y="32424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sp>
        <p:nvSpPr>
          <p:cNvPr id="95" name="TextBox 23"/>
          <p:cNvSpPr txBox="1">
            <a:spLocks noChangeArrowheads="1"/>
          </p:cNvSpPr>
          <p:nvPr/>
        </p:nvSpPr>
        <p:spPr bwMode="auto">
          <a:xfrm>
            <a:off x="3583620" y="3343014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David Lowe</a:t>
            </a:r>
            <a:endParaRPr lang="en-US" sz="1200" b="0" dirty="0"/>
          </a:p>
        </p:txBody>
      </p:sp>
      <p:sp>
        <p:nvSpPr>
          <p:cNvPr id="98" name="Text Box 45"/>
          <p:cNvSpPr txBox="1">
            <a:spLocks noChangeArrowheads="1"/>
          </p:cNvSpPr>
          <p:nvPr/>
        </p:nvSpPr>
        <p:spPr bwMode="auto">
          <a:xfrm>
            <a:off x="2123728" y="4751856"/>
            <a:ext cx="2253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(Suma =  </a:t>
            </a:r>
            <a:r>
              <a:rPr lang="en-US" dirty="0">
                <a:latin typeface="Times" pitchFamily="18" charset="0"/>
              </a:rPr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15053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12"/>
          <p:cNvSpPr>
            <a:spLocks noChangeArrowheads="1"/>
          </p:cNvSpPr>
          <p:nvPr/>
        </p:nvSpPr>
        <p:spPr bwMode="auto">
          <a:xfrm>
            <a:off x="359532" y="1988840"/>
            <a:ext cx="8640960" cy="32763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Text Box 23"/>
          <p:cNvSpPr txBox="1">
            <a:spLocks noChangeArrowheads="1"/>
          </p:cNvSpPr>
          <p:nvPr/>
        </p:nvSpPr>
        <p:spPr bwMode="auto">
          <a:xfrm>
            <a:off x="4932040" y="4689140"/>
            <a:ext cx="8899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input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7416316" y="2744924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 smtClean="0"/>
              <a:t>?</a:t>
            </a:r>
            <a:endParaRPr lang="en-US" sz="9600" b="0" dirty="0"/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auto">
          <a:xfrm>
            <a:off x="6768244" y="4653136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output</a:t>
            </a:r>
            <a:endParaRPr lang="en-US" sz="2400" dirty="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liniare</a:t>
            </a:r>
            <a:endParaRPr lang="en-US" dirty="0" smtClean="0"/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2564904"/>
            <a:ext cx="1876425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52" name="TextBox 24"/>
          <p:cNvSpPr txBox="1">
            <a:spLocks noChangeArrowheads="1"/>
          </p:cNvSpPr>
          <p:nvPr/>
        </p:nvSpPr>
        <p:spPr bwMode="auto">
          <a:xfrm>
            <a:off x="5959884" y="3242468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= </a:t>
            </a:r>
          </a:p>
        </p:txBody>
      </p:sp>
      <p:pic>
        <p:nvPicPr>
          <p:cNvPr id="54" name="Picture 4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0252" y="2564904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 Box 44"/>
          <p:cNvSpPr txBox="1">
            <a:spLocks noChangeArrowheads="1"/>
          </p:cNvSpPr>
          <p:nvPr/>
        </p:nvSpPr>
        <p:spPr bwMode="auto">
          <a:xfrm>
            <a:off x="323528" y="5409220"/>
            <a:ext cx="83169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0" dirty="0" err="1" smtClean="0">
                <a:solidFill>
                  <a:srgbClr val="000000"/>
                </a:solidFill>
                <a:cs typeface="Arial" pitchFamily="34" charset="0"/>
              </a:rPr>
              <a:t>Filtru</a:t>
            </a:r>
            <a:r>
              <a:rPr lang="en-US" sz="2400" b="0" dirty="0" smtClean="0">
                <a:solidFill>
                  <a:srgbClr val="000000"/>
                </a:solidFill>
                <a:cs typeface="Arial" pitchFamily="34" charset="0"/>
              </a:rPr>
              <a:t> de </a:t>
            </a:r>
            <a:r>
              <a:rPr lang="en-US" sz="2400" b="0" dirty="0" err="1" smtClean="0">
                <a:solidFill>
                  <a:srgbClr val="000000"/>
                </a:solidFill>
                <a:cs typeface="Arial" pitchFamily="34" charset="0"/>
              </a:rPr>
              <a:t>accentuare</a:t>
            </a:r>
            <a:r>
              <a:rPr lang="en-US" sz="2400" b="0" dirty="0" smtClean="0">
                <a:solidFill>
                  <a:srgbClr val="000000"/>
                </a:solidFill>
                <a:cs typeface="Arial" pitchFamily="34" charset="0"/>
              </a:rPr>
              <a:t>  - </a:t>
            </a:r>
            <a:r>
              <a:rPr lang="en-US" sz="2400" b="0" dirty="0" err="1" smtClean="0">
                <a:solidFill>
                  <a:srgbClr val="000000"/>
                </a:solidFill>
                <a:cs typeface="Arial" pitchFamily="34" charset="0"/>
              </a:rPr>
              <a:t>accentuează</a:t>
            </a:r>
            <a:r>
              <a:rPr lang="en-US" sz="24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cs typeface="Arial" pitchFamily="34" charset="0"/>
              </a:rPr>
              <a:t>diferențele</a:t>
            </a:r>
            <a:r>
              <a:rPr lang="en-US" sz="24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cs typeface="Arial" pitchFamily="34" charset="0"/>
              </a:rPr>
              <a:t>cu </a:t>
            </a:r>
            <a:r>
              <a:rPr lang="en-US" sz="2400" b="0" dirty="0" err="1" smtClean="0">
                <a:solidFill>
                  <a:srgbClr val="000000"/>
                </a:solidFill>
                <a:cs typeface="Arial" pitchFamily="34" charset="0"/>
              </a:rPr>
              <a:t>ajutorul</a:t>
            </a:r>
            <a:r>
              <a:rPr lang="en-US" sz="24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cs typeface="Arial" pitchFamily="34" charset="0"/>
              </a:rPr>
              <a:t>mediilor</a:t>
            </a:r>
            <a:r>
              <a:rPr lang="en-US" sz="2400" b="0" dirty="0" smtClean="0">
                <a:solidFill>
                  <a:srgbClr val="000000"/>
                </a:solidFill>
                <a:cs typeface="Arial" pitchFamily="34" charset="0"/>
              </a:rPr>
              <a:t> locale</a:t>
            </a:r>
            <a:endParaRPr lang="en-US" sz="2400" b="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49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David Lowe</a:t>
            </a:r>
            <a:endParaRPr lang="en-US" sz="1200" b="0" dirty="0"/>
          </a:p>
        </p:txBody>
      </p:sp>
      <p:sp>
        <p:nvSpPr>
          <p:cNvPr id="101" name="TextBox 23"/>
          <p:cNvSpPr txBox="1">
            <a:spLocks noChangeArrowheads="1"/>
          </p:cNvSpPr>
          <p:nvPr/>
        </p:nvSpPr>
        <p:spPr bwMode="auto">
          <a:xfrm>
            <a:off x="3583620" y="3343014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*</a:t>
            </a:r>
          </a:p>
        </p:txBody>
      </p:sp>
      <p:grpSp>
        <p:nvGrpSpPr>
          <p:cNvPr id="56" name="Group 5"/>
          <p:cNvGrpSpPr>
            <a:grpSpLocks/>
          </p:cNvGrpSpPr>
          <p:nvPr/>
        </p:nvGrpSpPr>
        <p:grpSpPr bwMode="auto">
          <a:xfrm>
            <a:off x="2444316" y="3068960"/>
            <a:ext cx="1371600" cy="1066800"/>
            <a:chOff x="3799" y="2064"/>
            <a:chExt cx="1433" cy="1136"/>
          </a:xfrm>
        </p:grpSpPr>
        <p:grpSp>
          <p:nvGrpSpPr>
            <p:cNvPr id="58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03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04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05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06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07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17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08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09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10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11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 dirty="0" smtClean="0">
                    <a:solidFill>
                      <a:srgbClr val="000000"/>
                    </a:solidFill>
                    <a:cs typeface="Arial" pitchFamily="34" charset="0"/>
                  </a:rPr>
                  <a:t>-1</a:t>
                </a: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12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3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4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5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6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7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8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19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02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0" name="Text Box 45"/>
          <p:cNvSpPr txBox="1">
            <a:spLocks noChangeArrowheads="1"/>
          </p:cNvSpPr>
          <p:nvPr/>
        </p:nvSpPr>
        <p:spPr bwMode="auto">
          <a:xfrm>
            <a:off x="2123728" y="4751856"/>
            <a:ext cx="2253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" pitchFamily="18" charset="0"/>
              </a:rPr>
              <a:t>(Suma =  </a:t>
            </a:r>
            <a:r>
              <a:rPr lang="en-US" dirty="0">
                <a:latin typeface="Times" pitchFamily="18" charset="0"/>
              </a:rPr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108874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17445"/>
          <a:stretch/>
        </p:blipFill>
        <p:spPr bwMode="auto">
          <a:xfrm>
            <a:off x="1066800" y="1570693"/>
            <a:ext cx="5197475" cy="308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 smtClean="0">
                <a:solidFill>
                  <a:srgbClr val="000000"/>
                </a:solidFill>
              </a:rPr>
              <a:t>Imagini</a:t>
            </a:r>
            <a:r>
              <a:rPr lang="en-US" sz="4400" b="0" dirty="0" smtClean="0">
                <a:solidFill>
                  <a:srgbClr val="000000"/>
                </a:solidFill>
              </a:rPr>
              <a:t> </a:t>
            </a:r>
            <a:r>
              <a:rPr lang="en-US" sz="4400" b="0" dirty="0" err="1" smtClean="0">
                <a:solidFill>
                  <a:srgbClr val="000000"/>
                </a:solidFill>
              </a:rPr>
              <a:t>digitale</a:t>
            </a:r>
            <a:endParaRPr lang="en-US" sz="4400" b="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620" y="4690881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Imagine </a:t>
            </a:r>
            <a:r>
              <a:rPr lang="en-US" b="0" dirty="0" err="1" smtClean="0"/>
              <a:t>proiectată</a:t>
            </a:r>
            <a:r>
              <a:rPr lang="en-US" b="0" dirty="0" smtClean="0"/>
              <a:t> </a:t>
            </a:r>
            <a:r>
              <a:rPr lang="en-US" b="0" dirty="0" err="1" smtClean="0"/>
              <a:t>pe</a:t>
            </a:r>
            <a:r>
              <a:rPr lang="en-US" b="0" dirty="0" smtClean="0"/>
              <a:t> </a:t>
            </a:r>
            <a:r>
              <a:rPr lang="en-US" b="0" dirty="0" err="1" smtClean="0"/>
              <a:t>senzorul</a:t>
            </a:r>
            <a:r>
              <a:rPr lang="en-US" b="0" dirty="0" smtClean="0"/>
              <a:t> de imagine</a:t>
            </a:r>
            <a:endParaRPr lang="en-US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707904" y="4689140"/>
            <a:ext cx="543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Imagine </a:t>
            </a:r>
            <a:r>
              <a:rPr lang="en-US" b="0" dirty="0" err="1" smtClean="0"/>
              <a:t>rezultată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</a:t>
            </a:r>
            <a:r>
              <a:rPr lang="en-US" b="0" dirty="0" err="1" smtClean="0"/>
              <a:t>urma</a:t>
            </a:r>
            <a:r>
              <a:rPr lang="en-US" b="0" dirty="0" smtClean="0"/>
              <a:t> </a:t>
            </a:r>
            <a:r>
              <a:rPr lang="en-US" b="0" dirty="0" err="1" smtClean="0"/>
              <a:t>discretizării</a:t>
            </a:r>
            <a:endParaRPr lang="en-US" b="0" dirty="0" smtClean="0"/>
          </a:p>
          <a:p>
            <a:pPr marL="285750" indent="-285750">
              <a:buFontTx/>
              <a:buChar char="-"/>
            </a:pPr>
            <a:r>
              <a:rPr lang="en-US" b="0" dirty="0" err="1" smtClean="0"/>
              <a:t>e</a:t>
            </a:r>
            <a:r>
              <a:rPr lang="en-US" b="0" dirty="0" err="1"/>
              <a:t>ş</a:t>
            </a:r>
            <a:r>
              <a:rPr lang="en-US" b="0" dirty="0" err="1" smtClean="0"/>
              <a:t>antionare</a:t>
            </a:r>
            <a:r>
              <a:rPr lang="en-US" b="0" dirty="0" smtClean="0"/>
              <a:t> - </a:t>
            </a:r>
            <a:r>
              <a:rPr lang="en-US" b="0" dirty="0" err="1" smtClean="0"/>
              <a:t>discretizează</a:t>
            </a:r>
            <a:r>
              <a:rPr lang="en-US" b="0" dirty="0" smtClean="0"/>
              <a:t> </a:t>
            </a:r>
            <a:r>
              <a:rPr lang="en-US" b="0" dirty="0" err="1" smtClean="0"/>
              <a:t>spațiul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</a:t>
            </a:r>
            <a:r>
              <a:rPr lang="en-US" b="0" dirty="0" err="1" smtClean="0"/>
              <a:t>pixeli</a:t>
            </a:r>
            <a:endParaRPr lang="en-US" b="0" dirty="0"/>
          </a:p>
          <a:p>
            <a:pPr marL="285750" indent="-285750">
              <a:buFontTx/>
              <a:buChar char="-"/>
            </a:pPr>
            <a:r>
              <a:rPr lang="en-US" b="0" dirty="0" err="1"/>
              <a:t>c</a:t>
            </a:r>
            <a:r>
              <a:rPr lang="en-US" b="0" dirty="0" err="1" smtClean="0"/>
              <a:t>uantizare</a:t>
            </a:r>
            <a:r>
              <a:rPr lang="en-US" b="0" dirty="0" smtClean="0"/>
              <a:t> - </a:t>
            </a:r>
            <a:r>
              <a:rPr lang="en-US" b="0" dirty="0" err="1" smtClean="0"/>
              <a:t>discretizează</a:t>
            </a:r>
            <a:r>
              <a:rPr lang="en-US" b="0" dirty="0" smtClean="0"/>
              <a:t> </a:t>
            </a:r>
            <a:r>
              <a:rPr lang="en-US" b="0" dirty="0" err="1" smtClean="0"/>
              <a:t>luminozitatea</a:t>
            </a:r>
            <a:endParaRPr lang="en-US" b="0" dirty="0"/>
          </a:p>
        </p:txBody>
      </p:sp>
      <p:sp>
        <p:nvSpPr>
          <p:cNvPr id="6" name="TextBox 5"/>
          <p:cNvSpPr txBox="1"/>
          <p:nvPr/>
        </p:nvSpPr>
        <p:spPr>
          <a:xfrm>
            <a:off x="287524" y="5949280"/>
            <a:ext cx="885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Imagine </a:t>
            </a:r>
            <a:r>
              <a:rPr lang="en-US" b="0" dirty="0" err="1" smtClean="0"/>
              <a:t>digitală</a:t>
            </a:r>
            <a:r>
              <a:rPr lang="en-US" b="0" dirty="0" smtClean="0"/>
              <a:t> = </a:t>
            </a:r>
            <a:r>
              <a:rPr lang="en-US" b="0" dirty="0" err="1" smtClean="0"/>
              <a:t>matrice</a:t>
            </a:r>
            <a:r>
              <a:rPr lang="en-US" b="0" dirty="0" smtClean="0"/>
              <a:t> </a:t>
            </a:r>
            <a:r>
              <a:rPr lang="en-US" b="0" dirty="0" err="1" smtClean="0"/>
              <a:t>bidimensională</a:t>
            </a:r>
            <a:r>
              <a:rPr lang="en-US" b="0" dirty="0" smtClean="0"/>
              <a:t>; </a:t>
            </a:r>
            <a:r>
              <a:rPr lang="en-US" b="0" dirty="0" err="1" smtClean="0"/>
              <a:t>elementele</a:t>
            </a:r>
            <a:r>
              <a:rPr lang="en-US" b="0" dirty="0" smtClean="0"/>
              <a:t> </a:t>
            </a:r>
            <a:r>
              <a:rPr lang="en-US" b="0" dirty="0" err="1" smtClean="0"/>
              <a:t>ei</a:t>
            </a:r>
            <a:r>
              <a:rPr lang="en-US" b="0" dirty="0" smtClean="0"/>
              <a:t> se </a:t>
            </a:r>
            <a:r>
              <a:rPr lang="en-US" b="0" dirty="0" err="1" smtClean="0"/>
              <a:t>numesc</a:t>
            </a:r>
            <a:r>
              <a:rPr lang="en-US" b="0" dirty="0" smtClean="0"/>
              <a:t> </a:t>
            </a:r>
            <a:r>
              <a:rPr lang="en-US" b="0" dirty="0" err="1" smtClean="0"/>
              <a:t>pixeli</a:t>
            </a:r>
            <a:r>
              <a:rPr lang="en-US" b="0" dirty="0" smtClean="0"/>
              <a:t> (pixel = picture element)</a:t>
            </a:r>
            <a:endParaRPr lang="en-US" b="0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088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Derek </a:t>
            </a:r>
            <a:r>
              <a:rPr lang="en-US" sz="1200" b="0" dirty="0" err="1" smtClean="0"/>
              <a:t>Hoiem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81794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2770"/>
            <a:ext cx="8229600" cy="1143000"/>
          </a:xfrm>
        </p:spPr>
        <p:txBody>
          <a:bodyPr/>
          <a:lstStyle/>
          <a:p>
            <a:r>
              <a:rPr lang="en-US" dirty="0" err="1" smtClean="0"/>
              <a:t>Filtrul</a:t>
            </a:r>
            <a:r>
              <a:rPr lang="en-US" dirty="0" smtClean="0"/>
              <a:t> de </a:t>
            </a:r>
            <a:r>
              <a:rPr lang="en-US" dirty="0" err="1"/>
              <a:t>a</a:t>
            </a:r>
            <a:r>
              <a:rPr lang="en-US" dirty="0" err="1" smtClean="0"/>
              <a:t>ccentuare</a:t>
            </a:r>
            <a:endParaRPr lang="en-US" dirty="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24744"/>
            <a:ext cx="8350696" cy="533400"/>
          </a:xfrm>
        </p:spPr>
        <p:txBody>
          <a:bodyPr/>
          <a:lstStyle/>
          <a:p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pierdem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urma</a:t>
            </a:r>
            <a:r>
              <a:rPr lang="en-US" dirty="0" smtClean="0"/>
              <a:t> </a:t>
            </a:r>
            <a:r>
              <a:rPr lang="en-US" dirty="0" err="1" smtClean="0"/>
              <a:t>blurării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r>
              <a:rPr lang="en-US" dirty="0" smtClean="0"/>
              <a:t>?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33400" y="1711369"/>
            <a:ext cx="2133044" cy="2185683"/>
            <a:chOff x="336" y="912"/>
            <a:chExt cx="1488" cy="1523"/>
          </a:xfrm>
        </p:grpSpPr>
        <p:pic>
          <p:nvPicPr>
            <p:cNvPr id="39964" name="Picture 4" descr="len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" y="912"/>
              <a:ext cx="1488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65" name="Text Box 11"/>
            <p:cNvSpPr txBox="1">
              <a:spLocks noChangeArrowheads="1"/>
            </p:cNvSpPr>
            <p:nvPr/>
          </p:nvSpPr>
          <p:spPr bwMode="auto">
            <a:xfrm>
              <a:off x="1200" y="2199"/>
              <a:ext cx="585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i</a:t>
              </a:r>
              <a:r>
                <a:rPr lang="en-US" sz="1600" b="1" dirty="0" err="1" smtClean="0">
                  <a:solidFill>
                    <a:schemeClr val="bg1"/>
                  </a:solidFill>
                </a:rPr>
                <a:t>nițială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3581402" y="1711369"/>
            <a:ext cx="2214265" cy="2165045"/>
            <a:chOff x="2256" y="912"/>
            <a:chExt cx="1544" cy="1509"/>
          </a:xfrm>
        </p:grpSpPr>
        <p:pic>
          <p:nvPicPr>
            <p:cNvPr id="39962" name="Picture 5" descr="lenaG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56" y="912"/>
              <a:ext cx="1488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63" name="Text Box 12"/>
            <p:cNvSpPr txBox="1">
              <a:spLocks noChangeArrowheads="1"/>
            </p:cNvSpPr>
            <p:nvPr/>
          </p:nvSpPr>
          <p:spPr bwMode="auto">
            <a:xfrm>
              <a:off x="2820" y="2185"/>
              <a:ext cx="980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 dirty="0" err="1" smtClean="0">
                  <a:solidFill>
                    <a:schemeClr val="bg1"/>
                  </a:solidFill>
                </a:rPr>
                <a:t>blurată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</a:rPr>
                <a:t>(5x5)</a:t>
              </a:r>
            </a:p>
          </p:txBody>
        </p:sp>
      </p:grpSp>
      <p:sp>
        <p:nvSpPr>
          <p:cNvPr id="39942" name="Text Box 17"/>
          <p:cNvSpPr txBox="1">
            <a:spLocks noChangeArrowheads="1"/>
          </p:cNvSpPr>
          <p:nvPr/>
        </p:nvSpPr>
        <p:spPr bwMode="auto">
          <a:xfrm>
            <a:off x="2971800" y="2589257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–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962651" y="1711369"/>
            <a:ext cx="2787651" cy="2152650"/>
            <a:chOff x="3756" y="912"/>
            <a:chExt cx="1756" cy="1356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>
              <a:off x="4129" y="912"/>
              <a:ext cx="1383" cy="1356"/>
              <a:chOff x="4128" y="912"/>
              <a:chExt cx="1531" cy="1501"/>
            </a:xfrm>
          </p:grpSpPr>
          <p:pic>
            <p:nvPicPr>
              <p:cNvPr id="39960" name="Picture 6" descr="lena_dif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128" y="912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61" name="Text Box 15"/>
              <p:cNvSpPr txBox="1">
                <a:spLocks noChangeArrowheads="1"/>
              </p:cNvSpPr>
              <p:nvPr/>
            </p:nvSpPr>
            <p:spPr bwMode="auto">
              <a:xfrm>
                <a:off x="5069" y="2177"/>
                <a:ext cx="590" cy="2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 dirty="0" err="1" smtClean="0">
                    <a:solidFill>
                      <a:schemeClr val="bg1"/>
                    </a:solidFill>
                  </a:rPr>
                  <a:t>detaliu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959" name="Text Box 18"/>
            <p:cNvSpPr txBox="1">
              <a:spLocks noChangeArrowheads="1"/>
            </p:cNvSpPr>
            <p:nvPr/>
          </p:nvSpPr>
          <p:spPr bwMode="auto">
            <a:xfrm>
              <a:off x="3756" y="1488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=</a:t>
              </a: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5943601" y="4372694"/>
            <a:ext cx="2805113" cy="2152650"/>
            <a:chOff x="3744" y="2784"/>
            <a:chExt cx="1767" cy="1356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4127" y="2784"/>
              <a:ext cx="1384" cy="1356"/>
              <a:chOff x="4128" y="2784"/>
              <a:chExt cx="1533" cy="1501"/>
            </a:xfrm>
          </p:grpSpPr>
          <p:pic>
            <p:nvPicPr>
              <p:cNvPr id="39956" name="Picture 10" descr="lena_sharpened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128" y="2784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57" name="Text Box 16"/>
              <p:cNvSpPr txBox="1">
                <a:spLocks noChangeArrowheads="1"/>
              </p:cNvSpPr>
              <p:nvPr/>
            </p:nvSpPr>
            <p:spPr bwMode="auto">
              <a:xfrm>
                <a:off x="4781" y="4049"/>
                <a:ext cx="880" cy="2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 dirty="0" err="1" smtClean="0">
                    <a:solidFill>
                      <a:schemeClr val="bg1"/>
                    </a:solidFill>
                  </a:rPr>
                  <a:t>accentuată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744" y="33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=</a:t>
              </a:r>
            </a:p>
          </p:txBody>
        </p:sp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533400" y="3839294"/>
            <a:ext cx="7924800" cy="2686050"/>
            <a:chOff x="336" y="2448"/>
            <a:chExt cx="4992" cy="1692"/>
          </a:xfrm>
        </p:grpSpPr>
        <p:sp>
          <p:nvSpPr>
            <p:cNvPr id="39946" name="Rectangle 7"/>
            <p:cNvSpPr>
              <a:spLocks noChangeArrowheads="1"/>
            </p:cNvSpPr>
            <p:nvPr/>
          </p:nvSpPr>
          <p:spPr bwMode="auto">
            <a:xfrm>
              <a:off x="432" y="2448"/>
              <a:ext cx="4896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57200" indent="-457200">
                <a:spcBef>
                  <a:spcPct val="20000"/>
                </a:spcBef>
                <a:buFont typeface="Arial"/>
                <a:buChar char="•"/>
              </a:pPr>
              <a:r>
                <a:rPr lang="en-US" sz="2800" b="0" dirty="0" err="1" smtClean="0"/>
                <a:t>Adăugam</a:t>
              </a:r>
              <a:r>
                <a:rPr lang="en-US" sz="2800" b="0" dirty="0" smtClean="0"/>
                <a:t> </a:t>
              </a:r>
              <a:r>
                <a:rPr lang="en-US" sz="2800" b="0" dirty="0" err="1" smtClean="0"/>
                <a:t>detaliul</a:t>
              </a:r>
              <a:r>
                <a:rPr lang="en-US" sz="2800" b="0" dirty="0" smtClean="0"/>
                <a:t>:</a:t>
              </a:r>
              <a:endParaRPr lang="en-US" sz="2800" b="0" dirty="0"/>
            </a:p>
          </p:txBody>
        </p:sp>
        <p:grpSp>
          <p:nvGrpSpPr>
            <p:cNvPr id="9" name="Group 24"/>
            <p:cNvGrpSpPr>
              <a:grpSpLocks/>
            </p:cNvGrpSpPr>
            <p:nvPr/>
          </p:nvGrpSpPr>
          <p:grpSpPr bwMode="auto">
            <a:xfrm>
              <a:off x="336" y="2784"/>
              <a:ext cx="1344" cy="1356"/>
              <a:chOff x="336" y="2784"/>
              <a:chExt cx="1488" cy="1501"/>
            </a:xfrm>
          </p:grpSpPr>
          <p:pic>
            <p:nvPicPr>
              <p:cNvPr id="39952" name="Picture 8" descr="lena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6" y="2784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53" name="Text Box 13"/>
              <p:cNvSpPr txBox="1">
                <a:spLocks noChangeArrowheads="1"/>
              </p:cNvSpPr>
              <p:nvPr/>
            </p:nvSpPr>
            <p:spPr bwMode="auto">
              <a:xfrm>
                <a:off x="1200" y="4049"/>
                <a:ext cx="585" cy="2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600" b="1" dirty="0" err="1" smtClean="0">
                    <a:solidFill>
                      <a:schemeClr val="bg1"/>
                    </a:solidFill>
                  </a:rPr>
                  <a:t>nițială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oup 25"/>
            <p:cNvGrpSpPr>
              <a:grpSpLocks/>
            </p:cNvGrpSpPr>
            <p:nvPr/>
          </p:nvGrpSpPr>
          <p:grpSpPr bwMode="auto">
            <a:xfrm>
              <a:off x="2259" y="2784"/>
              <a:ext cx="1371" cy="1356"/>
              <a:chOff x="2256" y="2784"/>
              <a:chExt cx="1516" cy="1501"/>
            </a:xfrm>
          </p:grpSpPr>
          <p:pic>
            <p:nvPicPr>
              <p:cNvPr id="39950" name="Picture 9" descr="lena_dif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256" y="2784"/>
                <a:ext cx="148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51" name="Text Box 14"/>
              <p:cNvSpPr txBox="1">
                <a:spLocks noChangeArrowheads="1"/>
              </p:cNvSpPr>
              <p:nvPr/>
            </p:nvSpPr>
            <p:spPr bwMode="auto">
              <a:xfrm>
                <a:off x="3182" y="4049"/>
                <a:ext cx="590" cy="2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 dirty="0" err="1" smtClean="0">
                    <a:solidFill>
                      <a:schemeClr val="bg1"/>
                    </a:solidFill>
                  </a:rPr>
                  <a:t>detaliu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949" name="Text Box 20"/>
            <p:cNvSpPr txBox="1">
              <a:spLocks noChangeArrowheads="1"/>
            </p:cNvSpPr>
            <p:nvPr/>
          </p:nvSpPr>
          <p:spPr bwMode="auto">
            <a:xfrm>
              <a:off x="1864" y="3360"/>
              <a:ext cx="28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+ </a:t>
              </a:r>
              <a:endParaRPr lang="el-GR" dirty="0"/>
            </a:p>
          </p:txBody>
        </p:sp>
      </p:grp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50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S. </a:t>
            </a:r>
            <a:r>
              <a:rPr lang="en-US" sz="1200" b="0" dirty="0" err="1" smtClean="0"/>
              <a:t>Lazebnik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7981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9036496" cy="1143000"/>
          </a:xfrm>
        </p:spPr>
        <p:txBody>
          <a:bodyPr/>
          <a:lstStyle/>
          <a:p>
            <a:pPr eaLnBrk="1" hangingPunct="1"/>
            <a:r>
              <a:rPr lang="en-US" smtClean="0"/>
              <a:t>Filtrul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accentuare</a:t>
            </a:r>
            <a:endParaRPr lang="en-US" dirty="0" smtClean="0"/>
          </a:p>
        </p:txBody>
      </p:sp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0175" y="1657350"/>
            <a:ext cx="63436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943708" y="4653136"/>
            <a:ext cx="2376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4008" y="4653136"/>
            <a:ext cx="27723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50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S. </a:t>
            </a:r>
            <a:r>
              <a:rPr lang="en-US" sz="1200" b="0" dirty="0" err="1" smtClean="0"/>
              <a:t>Lazebnik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25409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err="1" smtClean="0"/>
              <a:t>Reducerea</a:t>
            </a:r>
            <a:r>
              <a:rPr lang="en-US" dirty="0" smtClean="0"/>
              <a:t> de </a:t>
            </a:r>
            <a:r>
              <a:rPr lang="en-US" dirty="0" err="1" smtClean="0"/>
              <a:t>zgomot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267744" y="35010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magine </a:t>
            </a:r>
            <a:r>
              <a:rPr lang="en-US" dirty="0" err="1" smtClean="0"/>
              <a:t>originală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35010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“salt and pepper”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31740" y="62013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impuls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91980" y="6237312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</a:t>
            </a:r>
            <a:endParaRPr lang="en-US" dirty="0"/>
          </a:p>
        </p:txBody>
      </p:sp>
      <p:pic>
        <p:nvPicPr>
          <p:cNvPr id="4" name="Picture 3" descr="cameraman_cle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96752"/>
            <a:ext cx="2268252" cy="2268252"/>
          </a:xfrm>
          <a:prstGeom prst="rect">
            <a:avLst/>
          </a:prstGeom>
        </p:spPr>
      </p:pic>
      <p:pic>
        <p:nvPicPr>
          <p:cNvPr id="6" name="Picture 5" descr="cameraman_salt_and_pepp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8" y="1196752"/>
            <a:ext cx="2268252" cy="2268252"/>
          </a:xfrm>
          <a:prstGeom prst="rect">
            <a:avLst/>
          </a:prstGeom>
        </p:spPr>
      </p:pic>
      <p:pic>
        <p:nvPicPr>
          <p:cNvPr id="17" name="Picture 16" descr="cameraman_impul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005064"/>
            <a:ext cx="2268252" cy="2268252"/>
          </a:xfrm>
          <a:prstGeom prst="rect">
            <a:avLst/>
          </a:prstGeom>
        </p:spPr>
      </p:pic>
      <p:pic>
        <p:nvPicPr>
          <p:cNvPr id="18" name="Picture 17" descr="cameraman_gaussia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8" y="4005064"/>
            <a:ext cx="2268252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5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3548" y="-99392"/>
            <a:ext cx="8399276" cy="1143000"/>
          </a:xfrm>
        </p:spPr>
        <p:txBody>
          <a:bodyPr/>
          <a:lstStyle/>
          <a:p>
            <a:r>
              <a:rPr lang="en-US" sz="3600" dirty="0" err="1" smtClean="0"/>
              <a:t>Reducerea</a:t>
            </a:r>
            <a:r>
              <a:rPr lang="en-US" sz="3600" dirty="0" smtClean="0"/>
              <a:t> </a:t>
            </a:r>
            <a:r>
              <a:rPr lang="en-US" sz="3600" dirty="0" err="1" smtClean="0"/>
              <a:t>zgomotului</a:t>
            </a:r>
            <a:r>
              <a:rPr lang="en-US" sz="3600" dirty="0" smtClean="0"/>
              <a:t> “salt and pepper”</a:t>
            </a:r>
          </a:p>
        </p:txBody>
      </p:sp>
      <p:pic>
        <p:nvPicPr>
          <p:cNvPr id="2" name="Picture 1" descr="cameraman_salt_and_pepper_3x3_reduc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825044"/>
            <a:ext cx="2268252" cy="2268252"/>
          </a:xfrm>
          <a:prstGeom prst="rect">
            <a:avLst/>
          </a:prstGeom>
        </p:spPr>
      </p:pic>
      <p:pic>
        <p:nvPicPr>
          <p:cNvPr id="3" name="Picture 2" descr="cameraman_salt_and_pepper_5x5_reduc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3825044"/>
            <a:ext cx="2268252" cy="2268252"/>
          </a:xfrm>
          <a:prstGeom prst="rect">
            <a:avLst/>
          </a:prstGeom>
        </p:spPr>
      </p:pic>
      <p:pic>
        <p:nvPicPr>
          <p:cNvPr id="4" name="Picture 3" descr="cameraman_salt_and_pepper_7x7_reduc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825044"/>
            <a:ext cx="2268252" cy="2268252"/>
          </a:xfrm>
          <a:prstGeom prst="rect">
            <a:avLst/>
          </a:prstGeom>
        </p:spPr>
      </p:pic>
      <p:pic>
        <p:nvPicPr>
          <p:cNvPr id="13" name="Picture 12" descr="cameraman_salt_and_pepp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36712"/>
            <a:ext cx="2268252" cy="22682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15716" y="310496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 smtClean="0"/>
              <a:t>Aplic</a:t>
            </a:r>
            <a:r>
              <a:rPr lang="en-US" b="0" dirty="0" err="1"/>
              <a:t>ă</a:t>
            </a:r>
            <a:r>
              <a:rPr lang="en-US" b="0" dirty="0" err="1" smtClean="0"/>
              <a:t>m</a:t>
            </a:r>
            <a:r>
              <a:rPr lang="en-US" b="0" dirty="0" smtClean="0"/>
              <a:t> un </a:t>
            </a:r>
            <a:r>
              <a:rPr lang="en-US" b="0" dirty="0" err="1" smtClean="0"/>
              <a:t>filtru</a:t>
            </a:r>
            <a:r>
              <a:rPr lang="en-US" b="0" dirty="0" smtClean="0"/>
              <a:t> Gaussian de </a:t>
            </a:r>
            <a:r>
              <a:rPr lang="en-US" b="0" dirty="0" err="1" smtClean="0"/>
              <a:t>dimensiune</a:t>
            </a:r>
            <a:r>
              <a:rPr lang="en-US" b="0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n x 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510362"/>
            <a:ext cx="828092" cy="27253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3510362"/>
            <a:ext cx="817610" cy="27253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510362"/>
            <a:ext cx="807128" cy="2725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9512" y="6196283"/>
            <a:ext cx="550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 smtClean="0">
                <a:solidFill>
                  <a:srgbClr val="FF0000"/>
                </a:solidFill>
              </a:rPr>
              <a:t>Zgomotul</a:t>
            </a:r>
            <a:r>
              <a:rPr lang="en-US" b="0" dirty="0" smtClean="0">
                <a:solidFill>
                  <a:srgbClr val="FF0000"/>
                </a:solidFill>
              </a:rPr>
              <a:t> se </a:t>
            </a:r>
            <a:r>
              <a:rPr lang="en-US" b="0" dirty="0" err="1" smtClean="0">
                <a:solidFill>
                  <a:srgbClr val="FF0000"/>
                </a:solidFill>
              </a:rPr>
              <a:t>elimină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dirty="0" err="1" smtClean="0">
                <a:solidFill>
                  <a:srgbClr val="FF0000"/>
                </a:solidFill>
              </a:rPr>
              <a:t>dar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dirty="0" err="1" smtClean="0">
                <a:solidFill>
                  <a:srgbClr val="FF0000"/>
                </a:solidFill>
              </a:rPr>
              <a:t>imaginea</a:t>
            </a:r>
            <a:r>
              <a:rPr lang="en-US" b="0" dirty="0" smtClean="0">
                <a:solidFill>
                  <a:srgbClr val="FF0000"/>
                </a:solidFill>
              </a:rPr>
              <a:t> se </a:t>
            </a:r>
            <a:r>
              <a:rPr lang="en-US" b="0" dirty="0" err="1" smtClean="0">
                <a:solidFill>
                  <a:srgbClr val="FF0000"/>
                </a:solidFill>
              </a:rPr>
              <a:t>deteriorează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b="0" dirty="0" smtClean="0">
                <a:solidFill>
                  <a:srgbClr val="FF0000"/>
                </a:solidFill>
              </a:rPr>
              <a:t>(</a:t>
            </a:r>
            <a:r>
              <a:rPr lang="en-US" b="0" dirty="0" err="1" smtClean="0">
                <a:solidFill>
                  <a:srgbClr val="FF0000"/>
                </a:solidFill>
              </a:rPr>
              <a:t>blurare</a:t>
            </a:r>
            <a:r>
              <a:rPr lang="en-US" b="0" dirty="0" smtClean="0">
                <a:solidFill>
                  <a:srgbClr val="FF0000"/>
                </a:solidFill>
              </a:rPr>
              <a:t> + </a:t>
            </a:r>
            <a:r>
              <a:rPr lang="en-US" b="0" dirty="0" err="1" smtClean="0">
                <a:solidFill>
                  <a:srgbClr val="FF0000"/>
                </a:solidFill>
              </a:rPr>
              <a:t>zgomotul</a:t>
            </a:r>
            <a:r>
              <a:rPr lang="en-US" b="0" dirty="0" smtClean="0">
                <a:solidFill>
                  <a:srgbClr val="FF0000"/>
                </a:solidFill>
              </a:rPr>
              <a:t> se </a:t>
            </a:r>
            <a:r>
              <a:rPr lang="en-US" b="0" dirty="0" err="1" smtClean="0">
                <a:solidFill>
                  <a:srgbClr val="FF0000"/>
                </a:solidFill>
              </a:rPr>
              <a:t>împrăștie</a:t>
            </a:r>
            <a:r>
              <a:rPr lang="en-US" b="0" dirty="0" smtClean="0">
                <a:solidFill>
                  <a:srgbClr val="FF0000"/>
                </a:solidFill>
              </a:rPr>
              <a:t> la </a:t>
            </a:r>
            <a:r>
              <a:rPr lang="en-US" b="0" dirty="0" err="1" smtClean="0">
                <a:solidFill>
                  <a:srgbClr val="FF0000"/>
                </a:solidFill>
              </a:rPr>
              <a:t>pixelii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dirty="0" err="1" smtClean="0">
                <a:solidFill>
                  <a:srgbClr val="FF0000"/>
                </a:solidFill>
              </a:rPr>
              <a:t>vecini</a:t>
            </a:r>
            <a:r>
              <a:rPr lang="en-US" b="0" dirty="0" smtClean="0">
                <a:solidFill>
                  <a:srgbClr val="FF0000"/>
                </a:solidFill>
              </a:rPr>
              <a:t>)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8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Filtru</a:t>
            </a:r>
            <a:r>
              <a:rPr lang="en-US" dirty="0" smtClean="0"/>
              <a:t> median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4" imgW="914400" imgH="198720" progId="Equation.3">
                  <p:embed/>
                </p:oleObj>
              </mc:Choice>
              <mc:Fallback>
                <p:oleObj name="Equation" r:id="rId4" imgW="914400" imgH="19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27584" y="1034690"/>
            <a:ext cx="8424936" cy="5454650"/>
          </a:xfrm>
          <a:noFill/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</a:pPr>
            <a:r>
              <a:rPr lang="en-US" dirty="0" smtClean="0"/>
              <a:t>Un </a:t>
            </a:r>
            <a:r>
              <a:rPr lang="en-US" b="1" dirty="0" err="1" smtClean="0"/>
              <a:t>filtru</a:t>
            </a:r>
            <a:r>
              <a:rPr lang="en-US" b="1" dirty="0" smtClean="0"/>
              <a:t> median</a:t>
            </a:r>
            <a:r>
              <a:rPr lang="en-US" dirty="0" smtClean="0"/>
              <a:t> </a:t>
            </a:r>
            <a:r>
              <a:rPr lang="en-US" dirty="0" err="1" smtClean="0"/>
              <a:t>operează</a:t>
            </a:r>
            <a:r>
              <a:rPr lang="en-US" dirty="0" smtClean="0"/>
              <a:t> </a:t>
            </a:r>
            <a:r>
              <a:rPr lang="en-US" dirty="0" err="1" smtClean="0"/>
              <a:t>asupra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ferestre</a:t>
            </a:r>
            <a:r>
              <a:rPr lang="en-US" dirty="0" smtClean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selectarea</a:t>
            </a:r>
            <a:r>
              <a:rPr lang="en-US" dirty="0" smtClean="0"/>
              <a:t> </a:t>
            </a:r>
            <a:r>
              <a:rPr lang="en-US" dirty="0" err="1" smtClean="0"/>
              <a:t>intensității</a:t>
            </a:r>
            <a:r>
              <a:rPr lang="en-US" dirty="0" smtClean="0"/>
              <a:t> </a:t>
            </a:r>
            <a:r>
              <a:rPr lang="en-US" dirty="0" err="1" smtClean="0"/>
              <a:t>mediane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319454" y="3093095"/>
            <a:ext cx="187220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0000"/>
                </a:solidFill>
              </a:rPr>
              <a:t>Mediana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0620" y="3298110"/>
            <a:ext cx="151216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Sortează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93959" y="4071708"/>
            <a:ext cx="151216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Înlocuieşte</a:t>
            </a:r>
            <a:endParaRPr lang="en-US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  <p:grpSp>
        <p:nvGrpSpPr>
          <p:cNvPr id="15" name="Group 3"/>
          <p:cNvGrpSpPr>
            <a:grpSpLocks/>
          </p:cNvGrpSpPr>
          <p:nvPr/>
        </p:nvGrpSpPr>
        <p:grpSpPr bwMode="auto">
          <a:xfrm>
            <a:off x="3595906" y="2011816"/>
            <a:ext cx="1225550" cy="1295400"/>
            <a:chOff x="144" y="144"/>
            <a:chExt cx="1152" cy="1136"/>
          </a:xfrm>
          <a:noFill/>
        </p:grpSpPr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30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31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33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27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90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23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15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13538" y="3643467"/>
            <a:ext cx="4430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10 15 20 23 27 30 31 33 90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210668" y="3307216"/>
            <a:ext cx="0" cy="386031"/>
          </a:xfrm>
          <a:prstGeom prst="straightConnector1">
            <a:avLst/>
          </a:prstGeom>
          <a:ln>
            <a:solidFill>
              <a:srgbClr val="FF33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212687" y="4061248"/>
            <a:ext cx="0" cy="386031"/>
          </a:xfrm>
          <a:prstGeom prst="straightConnector1">
            <a:avLst/>
          </a:prstGeom>
          <a:ln>
            <a:solidFill>
              <a:srgbClr val="FF33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"/>
          <p:cNvGrpSpPr>
            <a:grpSpLocks/>
          </p:cNvGrpSpPr>
          <p:nvPr/>
        </p:nvGrpSpPr>
        <p:grpSpPr bwMode="auto">
          <a:xfrm>
            <a:off x="3648052" y="4491176"/>
            <a:ext cx="1225550" cy="1295400"/>
            <a:chOff x="144" y="144"/>
            <a:chExt cx="1152" cy="1136"/>
          </a:xfrm>
          <a:noFill/>
        </p:grpSpPr>
        <p:sp>
          <p:nvSpPr>
            <p:cNvPr id="3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30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31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33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27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27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23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15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4054550" y="3695500"/>
            <a:ext cx="346604" cy="37620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890657" y="3442578"/>
            <a:ext cx="1113766" cy="2529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96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3" grpId="0"/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Filtru</a:t>
            </a:r>
            <a:r>
              <a:rPr lang="en-US" dirty="0" smtClean="0"/>
              <a:t> median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9" name="Equation" r:id="rId4" imgW="914400" imgH="198720" progId="Equation.3">
                  <p:embed/>
                </p:oleObj>
              </mc:Choice>
              <mc:Fallback>
                <p:oleObj name="Equation" r:id="rId4" imgW="914400" imgH="19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27584" y="1034691"/>
            <a:ext cx="8424936" cy="1964524"/>
          </a:xfrm>
          <a:noFill/>
        </p:spPr>
        <p:txBody>
          <a:bodyPr>
            <a:normAutofit fontScale="92500"/>
          </a:bodyPr>
          <a:lstStyle/>
          <a:p>
            <a:pPr>
              <a:buFontTx/>
              <a:buChar char="•"/>
            </a:pPr>
            <a:r>
              <a:rPr lang="en-US" sz="3000" dirty="0" smtClean="0"/>
              <a:t>Un </a:t>
            </a:r>
            <a:r>
              <a:rPr lang="en-US" sz="3000" b="1" dirty="0" err="1" smtClean="0"/>
              <a:t>filtru</a:t>
            </a:r>
            <a:r>
              <a:rPr lang="en-US" sz="3000" b="1" dirty="0" smtClean="0"/>
              <a:t> median</a:t>
            </a:r>
            <a:r>
              <a:rPr lang="en-US" sz="3000" dirty="0" smtClean="0"/>
              <a:t> </a:t>
            </a:r>
            <a:r>
              <a:rPr lang="en-US" sz="3000" dirty="0" err="1" smtClean="0"/>
              <a:t>operează</a:t>
            </a:r>
            <a:r>
              <a:rPr lang="en-US" sz="3000" dirty="0" smtClean="0"/>
              <a:t> </a:t>
            </a:r>
            <a:r>
              <a:rPr lang="en-US" sz="3000" dirty="0" err="1" smtClean="0"/>
              <a:t>asupra</a:t>
            </a:r>
            <a:r>
              <a:rPr lang="en-US" sz="3000" dirty="0" smtClean="0"/>
              <a:t> </a:t>
            </a:r>
            <a:r>
              <a:rPr lang="en-US" sz="3000" dirty="0" err="1" smtClean="0"/>
              <a:t>unei</a:t>
            </a:r>
            <a:r>
              <a:rPr lang="en-US" sz="3000" dirty="0" smtClean="0"/>
              <a:t> </a:t>
            </a:r>
            <a:r>
              <a:rPr lang="en-US" sz="3000" dirty="0" err="1" smtClean="0"/>
              <a:t>ferestre</a:t>
            </a:r>
            <a:r>
              <a:rPr lang="en-US" sz="3000" dirty="0" smtClean="0"/>
              <a:t> </a:t>
            </a:r>
            <a:r>
              <a:rPr lang="en-US" sz="3000" dirty="0" err="1" smtClean="0"/>
              <a:t>prin</a:t>
            </a:r>
            <a:r>
              <a:rPr lang="en-US" sz="3000" dirty="0" smtClean="0"/>
              <a:t> </a:t>
            </a:r>
            <a:r>
              <a:rPr lang="en-US" sz="3000" dirty="0" err="1" smtClean="0"/>
              <a:t>selectarea</a:t>
            </a:r>
            <a:r>
              <a:rPr lang="en-US" sz="3000" dirty="0" smtClean="0"/>
              <a:t> </a:t>
            </a:r>
            <a:r>
              <a:rPr lang="en-US" sz="3000" dirty="0" err="1" smtClean="0"/>
              <a:t>intensității</a:t>
            </a:r>
            <a:r>
              <a:rPr lang="en-US" sz="3000" dirty="0" smtClean="0"/>
              <a:t> </a:t>
            </a:r>
            <a:r>
              <a:rPr lang="en-US" sz="3000" dirty="0" err="1" smtClean="0"/>
              <a:t>mediane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 smtClean="0"/>
          </a:p>
          <a:p>
            <a:pPr>
              <a:buFontTx/>
              <a:buChar char="•"/>
            </a:pPr>
            <a:r>
              <a:rPr lang="en-US" sz="2800" dirty="0" smtClean="0"/>
              <a:t>Este </a:t>
            </a:r>
            <a:r>
              <a:rPr lang="en-US" sz="2800" dirty="0" err="1" smtClean="0"/>
              <a:t>liniar</a:t>
            </a:r>
            <a:r>
              <a:rPr lang="en-US" sz="2800" dirty="0" smtClean="0"/>
              <a:t>? (median</a:t>
            </a:r>
            <a:r>
              <a:rPr lang="en-US" sz="2800" dirty="0"/>
              <a:t>(I</a:t>
            </a:r>
            <a:r>
              <a:rPr lang="en-US" sz="2800" baseline="-25000" dirty="0"/>
              <a:t>1</a:t>
            </a:r>
            <a:r>
              <a:rPr lang="en-US" sz="2800" dirty="0"/>
              <a:t>+I</a:t>
            </a:r>
            <a:r>
              <a:rPr lang="en-US" sz="2800" baseline="-25000" dirty="0"/>
              <a:t>2</a:t>
            </a:r>
            <a:r>
              <a:rPr lang="en-US" sz="2800" dirty="0"/>
              <a:t>) = median(I</a:t>
            </a:r>
            <a:r>
              <a:rPr lang="en-US" sz="2800" baseline="-25000" dirty="0"/>
              <a:t>1</a:t>
            </a:r>
            <a:r>
              <a:rPr lang="en-US" sz="2800" dirty="0"/>
              <a:t>) + median(I</a:t>
            </a:r>
            <a:r>
              <a:rPr lang="en-US" sz="2800" baseline="-25000" dirty="0"/>
              <a:t>2</a:t>
            </a:r>
            <a:r>
              <a:rPr lang="en-US" sz="2800" dirty="0" smtClean="0"/>
              <a:t>))</a:t>
            </a:r>
          </a:p>
        </p:txBody>
      </p:sp>
      <p:grpSp>
        <p:nvGrpSpPr>
          <p:cNvPr id="15" name="Group 3"/>
          <p:cNvGrpSpPr>
            <a:grpSpLocks/>
          </p:cNvGrpSpPr>
          <p:nvPr/>
        </p:nvGrpSpPr>
        <p:grpSpPr bwMode="auto">
          <a:xfrm>
            <a:off x="1423458" y="3175954"/>
            <a:ext cx="1225550" cy="1295400"/>
            <a:chOff x="144" y="144"/>
            <a:chExt cx="1152" cy="1136"/>
          </a:xfrm>
          <a:noFill/>
        </p:grpSpPr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15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1</a:t>
              </a: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grpSp>
        <p:nvGrpSpPr>
          <p:cNvPr id="55" name="Group 3"/>
          <p:cNvGrpSpPr>
            <a:grpSpLocks/>
          </p:cNvGrpSpPr>
          <p:nvPr/>
        </p:nvGrpSpPr>
        <p:grpSpPr bwMode="auto">
          <a:xfrm>
            <a:off x="3562059" y="3175954"/>
            <a:ext cx="1225550" cy="1295400"/>
            <a:chOff x="144" y="144"/>
            <a:chExt cx="1152" cy="1136"/>
          </a:xfrm>
          <a:noFill/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2</a:t>
              </a: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5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</a:t>
              </a: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6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1</a:t>
              </a: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864465" y="3546655"/>
            <a:ext cx="459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+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-135117" y="3592822"/>
            <a:ext cx="146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>
                <a:solidFill>
                  <a:srgbClr val="FF0000"/>
                </a:solidFill>
                <a:latin typeface="Calibri"/>
                <a:cs typeface="Calibri"/>
              </a:rPr>
              <a:t>mediana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953091" y="3592822"/>
            <a:ext cx="39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36532" y="3592822"/>
            <a:ext cx="210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= </a:t>
            </a:r>
            <a:r>
              <a:rPr lang="en-US" sz="2400" dirty="0" err="1" smtClean="0">
                <a:solidFill>
                  <a:srgbClr val="FF0000"/>
                </a:solidFill>
                <a:latin typeface="Calibri"/>
                <a:cs typeface="Calibri"/>
              </a:rPr>
              <a:t>mediana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( 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pSp>
        <p:nvGrpSpPr>
          <p:cNvPr id="75" name="Group 3"/>
          <p:cNvGrpSpPr>
            <a:grpSpLocks/>
          </p:cNvGrpSpPr>
          <p:nvPr/>
        </p:nvGrpSpPr>
        <p:grpSpPr bwMode="auto">
          <a:xfrm>
            <a:off x="6781598" y="3175954"/>
            <a:ext cx="1225550" cy="1295400"/>
            <a:chOff x="144" y="144"/>
            <a:chExt cx="1152" cy="1136"/>
          </a:xfrm>
          <a:noFill/>
        </p:grpSpPr>
        <p:sp>
          <p:nvSpPr>
            <p:cNvPr id="7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40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7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4</a:t>
              </a: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7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4</a:t>
              </a: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4</a:t>
              </a: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8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8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2</a:t>
              </a: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2</a:t>
              </a: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8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2</a:t>
              </a: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8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8037935" y="3592822"/>
            <a:ext cx="39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226228" y="3592822"/>
            <a:ext cx="93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= 20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7283" y="5042179"/>
            <a:ext cx="146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>
                <a:solidFill>
                  <a:srgbClr val="FF0000"/>
                </a:solidFill>
                <a:latin typeface="Calibri"/>
                <a:cs typeface="Calibri"/>
              </a:rPr>
              <a:t>mediana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pSp>
        <p:nvGrpSpPr>
          <p:cNvPr id="96" name="Group 3"/>
          <p:cNvGrpSpPr>
            <a:grpSpLocks/>
          </p:cNvGrpSpPr>
          <p:nvPr/>
        </p:nvGrpSpPr>
        <p:grpSpPr bwMode="auto">
          <a:xfrm>
            <a:off x="1437688" y="4734600"/>
            <a:ext cx="1225550" cy="1295400"/>
            <a:chOff x="144" y="144"/>
            <a:chExt cx="1152" cy="1136"/>
          </a:xfrm>
          <a:noFill/>
        </p:grpSpPr>
        <p:sp>
          <p:nvSpPr>
            <p:cNvPr id="97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9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00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01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15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02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03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1</a:t>
              </a: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04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05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7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8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9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0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1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2913502" y="5002199"/>
            <a:ext cx="459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+</a:t>
            </a:r>
            <a:endParaRPr lang="en-US" sz="3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652770" y="5062820"/>
            <a:ext cx="39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168787" y="5036738"/>
            <a:ext cx="146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>
                <a:solidFill>
                  <a:srgbClr val="FF0000"/>
                </a:solidFill>
                <a:latin typeface="Calibri"/>
                <a:cs typeface="Calibri"/>
              </a:rPr>
              <a:t>mediana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pSp>
        <p:nvGrpSpPr>
          <p:cNvPr id="117" name="Group 3"/>
          <p:cNvGrpSpPr>
            <a:grpSpLocks/>
          </p:cNvGrpSpPr>
          <p:nvPr/>
        </p:nvGrpSpPr>
        <p:grpSpPr bwMode="auto">
          <a:xfrm>
            <a:off x="4589192" y="4729159"/>
            <a:ext cx="1225550" cy="1295400"/>
            <a:chOff x="144" y="144"/>
            <a:chExt cx="1152" cy="1136"/>
          </a:xfrm>
          <a:noFill/>
        </p:grpSpPr>
        <p:sp>
          <p:nvSpPr>
            <p:cNvPr id="11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1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20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5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>
                  <a:solidFill>
                    <a:srgbClr val="000000"/>
                  </a:solidFill>
                  <a:cs typeface="Arial" pitchFamily="34" charset="0"/>
                </a:rPr>
                <a:t>1</a:t>
              </a: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 dirty="0" smtClean="0">
                  <a:solidFill>
                    <a:srgbClr val="000000"/>
                  </a:solidFill>
                  <a:cs typeface="Arial" pitchFamily="34" charset="0"/>
                </a:rPr>
                <a:t>10</a:t>
              </a: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2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2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3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3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3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3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3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804274" y="5057379"/>
            <a:ext cx="39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052849" y="5054002"/>
            <a:ext cx="210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= 15 + 10 = 25  </a:t>
            </a:r>
            <a:endParaRPr lang="en-US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584" y="6147038"/>
            <a:ext cx="7982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NU </a:t>
            </a:r>
            <a:r>
              <a:rPr lang="en-US" sz="2800" dirty="0" err="1" smtClean="0">
                <a:solidFill>
                  <a:srgbClr val="FF0000"/>
                </a:solidFill>
              </a:rPr>
              <a:t>este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liniar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1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3" grpId="0"/>
      <p:bldP spid="74" grpId="0"/>
      <p:bldP spid="93" grpId="0"/>
      <p:bldP spid="94" grpId="0"/>
      <p:bldP spid="95" grpId="0"/>
      <p:bldP spid="114" grpId="0"/>
      <p:bldP spid="115" grpId="0"/>
      <p:bldP spid="116" grpId="0"/>
      <p:bldP spid="135" grpId="0"/>
      <p:bldP spid="136" grpId="0"/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1450"/>
            <a:ext cx="8458200" cy="5715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Filtrul</a:t>
            </a:r>
            <a:r>
              <a:rPr lang="en-US" dirty="0" smtClean="0"/>
              <a:t> median vs. </a:t>
            </a:r>
            <a:r>
              <a:rPr lang="en-US" dirty="0" err="1" smtClean="0"/>
              <a:t>filtrul</a:t>
            </a:r>
            <a:r>
              <a:rPr lang="en-US" dirty="0" smtClean="0"/>
              <a:t> Gaussian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3" name="Equation" r:id="rId4" imgW="914400" imgH="198720" progId="Equation.3">
                  <p:embed/>
                </p:oleObj>
              </mc:Choice>
              <mc:Fallback>
                <p:oleObj name="Equation" r:id="rId4" imgW="914400" imgH="19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AutoShape 4"/>
          <p:cNvSpPr>
            <a:spLocks noChangeAspect="1" noChangeArrowheads="1" noTextEdit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8" name="Text Box 13"/>
          <p:cNvSpPr txBox="1">
            <a:spLocks noChangeArrowheads="1"/>
          </p:cNvSpPr>
          <p:nvPr/>
        </p:nvSpPr>
        <p:spPr bwMode="auto">
          <a:xfrm>
            <a:off x="304800" y="2173288"/>
            <a:ext cx="12238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filtru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Gaussian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79" name="Text Box 14"/>
          <p:cNvSpPr txBox="1">
            <a:spLocks noChangeArrowheads="1"/>
          </p:cNvSpPr>
          <p:nvPr/>
        </p:nvSpPr>
        <p:spPr bwMode="auto">
          <a:xfrm>
            <a:off x="431540" y="4869160"/>
            <a:ext cx="99280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f</a:t>
            </a:r>
            <a:r>
              <a:rPr lang="en-US" dirty="0" err="1" smtClean="0">
                <a:solidFill>
                  <a:srgbClr val="FF0000"/>
                </a:solidFill>
              </a:rPr>
              <a:t>iltru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edian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 descr="cameraman_salt_and_pepper_3x3_reduce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448780"/>
            <a:ext cx="2268252" cy="2268252"/>
          </a:xfrm>
          <a:prstGeom prst="rect">
            <a:avLst/>
          </a:prstGeom>
        </p:spPr>
      </p:pic>
      <p:pic>
        <p:nvPicPr>
          <p:cNvPr id="15" name="Picture 14" descr="cameraman_salt_and_pepper_5x5_reduce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48780"/>
            <a:ext cx="2268252" cy="2268252"/>
          </a:xfrm>
          <a:prstGeom prst="rect">
            <a:avLst/>
          </a:prstGeom>
        </p:spPr>
      </p:pic>
      <p:pic>
        <p:nvPicPr>
          <p:cNvPr id="16" name="Picture 15" descr="cameraman_salt_and_pepper_7x7_reduce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448780"/>
            <a:ext cx="2268252" cy="2268252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016732"/>
            <a:ext cx="828092" cy="272537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64" y="1016732"/>
            <a:ext cx="817610" cy="272537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36" y="980728"/>
            <a:ext cx="807128" cy="272537"/>
          </a:xfrm>
          <a:prstGeom prst="rect">
            <a:avLst/>
          </a:prstGeom>
        </p:spPr>
      </p:pic>
      <p:pic>
        <p:nvPicPr>
          <p:cNvPr id="2" name="Picture 1" descr="cameraman_salt_and_pepper_3x3_media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08" y="4005064"/>
            <a:ext cx="2232248" cy="2232248"/>
          </a:xfrm>
          <a:prstGeom prst="rect">
            <a:avLst/>
          </a:prstGeom>
        </p:spPr>
      </p:pic>
      <p:pic>
        <p:nvPicPr>
          <p:cNvPr id="3" name="Picture 2" descr="cameraman_salt_and_pepper_5x5_median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005064"/>
            <a:ext cx="2232248" cy="2232248"/>
          </a:xfrm>
          <a:prstGeom prst="rect">
            <a:avLst/>
          </a:prstGeom>
        </p:spPr>
      </p:pic>
      <p:pic>
        <p:nvPicPr>
          <p:cNvPr id="4" name="Picture 3" descr="cameraman_salt_and_pepper_7x7_median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005064"/>
            <a:ext cx="2232248" cy="2232248"/>
          </a:xfrm>
          <a:prstGeom prst="rect">
            <a:avLst/>
          </a:prstGeom>
        </p:spPr>
      </p:pic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0" y="3436258"/>
            <a:ext cx="212423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0" dirty="0" err="1" smtClean="0">
                <a:solidFill>
                  <a:srgbClr val="000000"/>
                </a:solidFill>
              </a:rPr>
              <a:t>zgomot</a:t>
            </a:r>
            <a:r>
              <a:rPr lang="en-US" b="0" dirty="0" smtClean="0">
                <a:solidFill>
                  <a:srgbClr val="000000"/>
                </a:solidFill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b="0" dirty="0" smtClean="0">
                <a:solidFill>
                  <a:srgbClr val="000000"/>
                </a:solidFill>
              </a:rPr>
              <a:t>“salt and </a:t>
            </a:r>
            <a:r>
              <a:rPr lang="en-US" b="0" dirty="0" err="1" smtClean="0">
                <a:solidFill>
                  <a:srgbClr val="000000"/>
                </a:solidFill>
              </a:rPr>
              <a:t>peper</a:t>
            </a:r>
            <a:r>
              <a:rPr lang="en-US" b="0" dirty="0" smtClean="0">
                <a:solidFill>
                  <a:srgbClr val="000000"/>
                </a:solidFill>
              </a:rPr>
              <a:t>”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6236813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 smtClean="0">
                <a:solidFill>
                  <a:srgbClr val="FF0000"/>
                </a:solidFill>
              </a:rPr>
              <a:t>Zgomotul</a:t>
            </a:r>
            <a:r>
              <a:rPr lang="en-US" b="0" dirty="0" smtClean="0">
                <a:solidFill>
                  <a:srgbClr val="FF0000"/>
                </a:solidFill>
              </a:rPr>
              <a:t> se </a:t>
            </a:r>
            <a:r>
              <a:rPr lang="en-US" b="0" dirty="0" err="1" smtClean="0">
                <a:solidFill>
                  <a:srgbClr val="FF0000"/>
                </a:solidFill>
              </a:rPr>
              <a:t>elimină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dirty="0" err="1" smtClean="0">
                <a:solidFill>
                  <a:srgbClr val="FF0000"/>
                </a:solidFill>
              </a:rPr>
              <a:t>imaginea</a:t>
            </a:r>
            <a:r>
              <a:rPr lang="en-US" b="0" dirty="0" smtClean="0">
                <a:solidFill>
                  <a:srgbClr val="FF0000"/>
                </a:solidFill>
              </a:rPr>
              <a:t> cu un </a:t>
            </a:r>
            <a:r>
              <a:rPr lang="en-US" b="0" dirty="0" err="1" smtClean="0">
                <a:solidFill>
                  <a:srgbClr val="FF0000"/>
                </a:solidFill>
              </a:rPr>
              <a:t>filtru</a:t>
            </a:r>
            <a:r>
              <a:rPr lang="en-US" b="0" dirty="0" smtClean="0">
                <a:solidFill>
                  <a:srgbClr val="FF0000"/>
                </a:solidFill>
              </a:rPr>
              <a:t> median 3 x 3. </a:t>
            </a:r>
            <a:r>
              <a:rPr lang="en-US" dirty="0" err="1" smtClean="0">
                <a:solidFill>
                  <a:srgbClr val="FF0000"/>
                </a:solidFill>
              </a:rPr>
              <a:t>Pentru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vecinătăți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mai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mari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imaginea</a:t>
            </a:r>
            <a:r>
              <a:rPr lang="en-US" dirty="0" smtClean="0">
                <a:solidFill>
                  <a:srgbClr val="FF0000"/>
                </a:solidFill>
              </a:rPr>
              <a:t> se </a:t>
            </a:r>
            <a:r>
              <a:rPr lang="en-US" dirty="0" err="1" smtClean="0">
                <a:solidFill>
                  <a:srgbClr val="FF0000"/>
                </a:solidFill>
              </a:rPr>
              <a:t>deteriorează</a:t>
            </a:r>
            <a:r>
              <a:rPr lang="en-US" dirty="0" smtClean="0">
                <a:solidFill>
                  <a:srgbClr val="FF0000"/>
                </a:solidFill>
              </a:rPr>
              <a:t> (se </a:t>
            </a:r>
            <a:r>
              <a:rPr lang="en-US" dirty="0" err="1" smtClean="0">
                <a:solidFill>
                  <a:srgbClr val="FF0000"/>
                </a:solidFill>
              </a:rPr>
              <a:t>uniformizează</a:t>
            </a:r>
            <a:r>
              <a:rPr lang="en-US" dirty="0" smtClean="0">
                <a:solidFill>
                  <a:srgbClr val="FF0000"/>
                </a:solidFill>
              </a:rPr>
              <a:t>).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4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Filtrul</a:t>
            </a:r>
            <a:r>
              <a:rPr lang="en-US" dirty="0" smtClean="0"/>
              <a:t> median</a:t>
            </a:r>
          </a:p>
        </p:txBody>
      </p:sp>
      <p:pic>
        <p:nvPicPr>
          <p:cNvPr id="12595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8824" b="40485"/>
          <a:stretch/>
        </p:blipFill>
        <p:spPr bwMode="auto">
          <a:xfrm>
            <a:off x="1055688" y="1238250"/>
            <a:ext cx="6667500" cy="2626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6" name="Text Box 7"/>
          <p:cNvSpPr txBox="1">
            <a:spLocks noChangeArrowheads="1"/>
          </p:cNvSpPr>
          <p:nvPr/>
        </p:nvSpPr>
        <p:spPr bwMode="auto">
          <a:xfrm>
            <a:off x="-72516" y="1664804"/>
            <a:ext cx="212423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0" dirty="0" err="1" smtClean="0">
                <a:solidFill>
                  <a:srgbClr val="000000"/>
                </a:solidFill>
              </a:rPr>
              <a:t>zgomot</a:t>
            </a:r>
            <a:r>
              <a:rPr lang="en-US" b="0" dirty="0" smtClean="0">
                <a:solidFill>
                  <a:srgbClr val="000000"/>
                </a:solidFill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b="0" dirty="0" smtClean="0">
                <a:solidFill>
                  <a:srgbClr val="000000"/>
                </a:solidFill>
              </a:rPr>
              <a:t>“salt and </a:t>
            </a:r>
            <a:r>
              <a:rPr lang="en-US" b="0" dirty="0" err="1" smtClean="0">
                <a:solidFill>
                  <a:srgbClr val="000000"/>
                </a:solidFill>
              </a:rPr>
              <a:t>peper</a:t>
            </a:r>
            <a:r>
              <a:rPr lang="en-US" b="0" dirty="0" smtClean="0">
                <a:solidFill>
                  <a:srgbClr val="000000"/>
                </a:solidFill>
              </a:rPr>
              <a:t>”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125957" name="Line 8"/>
          <p:cNvSpPr>
            <a:spLocks noChangeShapeType="1"/>
          </p:cNvSpPr>
          <p:nvPr/>
        </p:nvSpPr>
        <p:spPr bwMode="auto">
          <a:xfrm>
            <a:off x="14366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58" name="Text Box 9"/>
          <p:cNvSpPr txBox="1">
            <a:spLocks noChangeArrowheads="1"/>
          </p:cNvSpPr>
          <p:nvPr/>
        </p:nvSpPr>
        <p:spPr bwMode="auto">
          <a:xfrm>
            <a:off x="7685088" y="1695450"/>
            <a:ext cx="1447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0" dirty="0" err="1">
                <a:solidFill>
                  <a:srgbClr val="000000"/>
                </a:solidFill>
              </a:rPr>
              <a:t>d</a:t>
            </a:r>
            <a:r>
              <a:rPr lang="en-US" b="0" dirty="0" err="1" smtClean="0">
                <a:solidFill>
                  <a:srgbClr val="000000"/>
                </a:solidFill>
              </a:rPr>
              <a:t>upă</a:t>
            </a:r>
            <a:r>
              <a:rPr lang="en-US" b="0" dirty="0" smtClean="0">
                <a:solidFill>
                  <a:srgbClr val="000000"/>
                </a:solidFill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</a:rPr>
              <a:t>aplicarea</a:t>
            </a:r>
            <a:r>
              <a:rPr lang="en-US" b="0" dirty="0" smtClean="0">
                <a:solidFill>
                  <a:srgbClr val="000000"/>
                </a:solidFill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</a:rPr>
              <a:t>filtrului</a:t>
            </a:r>
            <a:r>
              <a:rPr lang="en-US" b="0" dirty="0" smtClean="0">
                <a:solidFill>
                  <a:srgbClr val="000000"/>
                </a:solidFill>
              </a:rPr>
              <a:t> median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125959" name="Line 10"/>
          <p:cNvSpPr>
            <a:spLocks noChangeShapeType="1"/>
          </p:cNvSpPr>
          <p:nvPr/>
        </p:nvSpPr>
        <p:spPr bwMode="auto">
          <a:xfrm flipH="1">
            <a:off x="72278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898413" y="6597352"/>
            <a:ext cx="22377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M. Herbert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27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Filtrul</a:t>
            </a:r>
            <a:r>
              <a:rPr lang="en-US" dirty="0" smtClean="0"/>
              <a:t> median</a:t>
            </a:r>
          </a:p>
        </p:txBody>
      </p:sp>
      <p:pic>
        <p:nvPicPr>
          <p:cNvPr id="125955" name="Picture 2"/>
          <p:cNvPicPr>
            <a:picLocks noChangeAspect="1" noChangeArrowheads="1"/>
          </p:cNvPicPr>
          <p:nvPr/>
        </p:nvPicPr>
        <p:blipFill>
          <a:blip r:embed="rId3" cstate="print"/>
          <a:srcRect t="8824"/>
          <a:stretch>
            <a:fillRect/>
          </a:stretch>
        </p:blipFill>
        <p:spPr bwMode="auto">
          <a:xfrm>
            <a:off x="1055688" y="1238250"/>
            <a:ext cx="66675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6" name="Text Box 7"/>
          <p:cNvSpPr txBox="1">
            <a:spLocks noChangeArrowheads="1"/>
          </p:cNvSpPr>
          <p:nvPr/>
        </p:nvSpPr>
        <p:spPr bwMode="auto">
          <a:xfrm>
            <a:off x="-72516" y="1664804"/>
            <a:ext cx="212423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0" dirty="0" err="1" smtClean="0">
                <a:solidFill>
                  <a:srgbClr val="000000"/>
                </a:solidFill>
              </a:rPr>
              <a:t>zgomot</a:t>
            </a:r>
            <a:r>
              <a:rPr lang="en-US" b="0" dirty="0" smtClean="0">
                <a:solidFill>
                  <a:srgbClr val="000000"/>
                </a:solidFill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b="0" dirty="0" smtClean="0">
                <a:solidFill>
                  <a:srgbClr val="000000"/>
                </a:solidFill>
              </a:rPr>
              <a:t>“salt and </a:t>
            </a:r>
            <a:r>
              <a:rPr lang="en-US" b="0" dirty="0" err="1" smtClean="0">
                <a:solidFill>
                  <a:srgbClr val="000000"/>
                </a:solidFill>
              </a:rPr>
              <a:t>peper</a:t>
            </a:r>
            <a:r>
              <a:rPr lang="en-US" b="0" dirty="0" smtClean="0">
                <a:solidFill>
                  <a:srgbClr val="000000"/>
                </a:solidFill>
              </a:rPr>
              <a:t>”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125957" name="Line 8"/>
          <p:cNvSpPr>
            <a:spLocks noChangeShapeType="1"/>
          </p:cNvSpPr>
          <p:nvPr/>
        </p:nvSpPr>
        <p:spPr bwMode="auto">
          <a:xfrm>
            <a:off x="14366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58" name="Text Box 9"/>
          <p:cNvSpPr txBox="1">
            <a:spLocks noChangeArrowheads="1"/>
          </p:cNvSpPr>
          <p:nvPr/>
        </p:nvSpPr>
        <p:spPr bwMode="auto">
          <a:xfrm>
            <a:off x="7685088" y="1695450"/>
            <a:ext cx="1447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0" dirty="0" err="1">
                <a:solidFill>
                  <a:srgbClr val="000000"/>
                </a:solidFill>
              </a:rPr>
              <a:t>d</a:t>
            </a:r>
            <a:r>
              <a:rPr lang="en-US" b="0" dirty="0" err="1" smtClean="0">
                <a:solidFill>
                  <a:srgbClr val="000000"/>
                </a:solidFill>
              </a:rPr>
              <a:t>upă</a:t>
            </a:r>
            <a:r>
              <a:rPr lang="en-US" b="0" dirty="0" smtClean="0">
                <a:solidFill>
                  <a:srgbClr val="000000"/>
                </a:solidFill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</a:rPr>
              <a:t>aplicarea</a:t>
            </a:r>
            <a:r>
              <a:rPr lang="en-US" b="0" dirty="0" smtClean="0">
                <a:solidFill>
                  <a:srgbClr val="000000"/>
                </a:solidFill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</a:rPr>
              <a:t>filtrului</a:t>
            </a:r>
            <a:r>
              <a:rPr lang="en-US" b="0" dirty="0" smtClean="0">
                <a:solidFill>
                  <a:srgbClr val="000000"/>
                </a:solidFill>
              </a:rPr>
              <a:t> median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125959" name="Line 10"/>
          <p:cNvSpPr>
            <a:spLocks noChangeShapeType="1"/>
          </p:cNvSpPr>
          <p:nvPr/>
        </p:nvSpPr>
        <p:spPr bwMode="auto">
          <a:xfrm flipH="1">
            <a:off x="72278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61" name="TextBox 9"/>
          <p:cNvSpPr txBox="1">
            <a:spLocks noChangeArrowheads="1"/>
          </p:cNvSpPr>
          <p:nvPr/>
        </p:nvSpPr>
        <p:spPr bwMode="auto">
          <a:xfrm>
            <a:off x="1475656" y="5841268"/>
            <a:ext cx="6624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</a:rPr>
              <a:t>Plotăm</a:t>
            </a:r>
            <a:r>
              <a:rPr lang="en-US" b="0" dirty="0" smtClean="0">
                <a:solidFill>
                  <a:srgbClr val="000000"/>
                </a:solidFill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</a:rPr>
              <a:t>intensitatea</a:t>
            </a:r>
            <a:r>
              <a:rPr lang="en-US" b="0" dirty="0" smtClean="0">
                <a:solidFill>
                  <a:srgbClr val="000000"/>
                </a:solidFill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</a:rPr>
              <a:t>pentru</a:t>
            </a:r>
            <a:r>
              <a:rPr lang="en-US" b="0" dirty="0" smtClean="0">
                <a:solidFill>
                  <a:srgbClr val="000000"/>
                </a:solidFill>
              </a:rPr>
              <a:t> </a:t>
            </a:r>
            <a:r>
              <a:rPr lang="en-US" b="0" dirty="0" err="1" smtClean="0">
                <a:solidFill>
                  <a:srgbClr val="FF0000"/>
                </a:solidFill>
              </a:rPr>
              <a:t>pixelii</a:t>
            </a:r>
            <a:r>
              <a:rPr lang="en-US" b="0" dirty="0" smtClean="0">
                <a:solidFill>
                  <a:srgbClr val="000000"/>
                </a:solidFill>
              </a:rPr>
              <a:t> </a:t>
            </a:r>
            <a:r>
              <a:rPr lang="en-US" b="0" dirty="0" smtClean="0">
                <a:solidFill>
                  <a:srgbClr val="FF0000"/>
                </a:solidFill>
              </a:rPr>
              <a:t>(de </a:t>
            </a:r>
            <a:r>
              <a:rPr lang="en-US" b="0" dirty="0" err="1" smtClean="0">
                <a:solidFill>
                  <a:srgbClr val="FF0000"/>
                </a:solidFill>
              </a:rPr>
              <a:t>pe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dirty="0" err="1" smtClean="0">
                <a:solidFill>
                  <a:srgbClr val="FF0000"/>
                </a:solidFill>
              </a:rPr>
              <a:t>linia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dirty="0" err="1" smtClean="0">
                <a:solidFill>
                  <a:srgbClr val="FF0000"/>
                </a:solidFill>
              </a:rPr>
              <a:t>ro</a:t>
            </a:r>
            <a:r>
              <a:rPr lang="en-US" b="0" dirty="0" err="1">
                <a:solidFill>
                  <a:srgbClr val="FF0000"/>
                </a:solidFill>
              </a:rPr>
              <a:t>ș</a:t>
            </a:r>
            <a:r>
              <a:rPr lang="en-US" b="0" dirty="0" err="1" smtClean="0">
                <a:solidFill>
                  <a:srgbClr val="FF0000"/>
                </a:solidFill>
              </a:rPr>
              <a:t>ie</a:t>
            </a:r>
            <a:r>
              <a:rPr lang="en-US" b="0" dirty="0" smtClean="0">
                <a:solidFill>
                  <a:srgbClr val="FF0000"/>
                </a:solidFill>
              </a:rPr>
              <a:t>)</a:t>
            </a:r>
            <a:r>
              <a:rPr lang="en-US" b="0" dirty="0" smtClean="0">
                <a:solidFill>
                  <a:srgbClr val="000000"/>
                </a:solidFill>
              </a:rPr>
              <a:t> din </a:t>
            </a:r>
            <a:r>
              <a:rPr lang="en-US" b="0" dirty="0" err="1" smtClean="0">
                <a:solidFill>
                  <a:srgbClr val="000000"/>
                </a:solidFill>
              </a:rPr>
              <a:t>imagini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125962" name="TextBox 9"/>
          <p:cNvSpPr txBox="1">
            <a:spLocks noChangeArrowheads="1"/>
          </p:cNvSpPr>
          <p:nvPr/>
        </p:nvSpPr>
        <p:spPr bwMode="auto">
          <a:xfrm>
            <a:off x="2051050" y="6273800"/>
            <a:ext cx="61579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</a:rPr>
              <a:t>Matlab</a:t>
            </a:r>
            <a:r>
              <a:rPr lang="en-US" sz="2400" b="0" dirty="0">
                <a:solidFill>
                  <a:srgbClr val="000000"/>
                </a:solidFill>
              </a:rPr>
              <a:t>: </a:t>
            </a:r>
            <a:r>
              <a:rPr lang="en-US" sz="2400" b="0" dirty="0" err="1" smtClean="0">
                <a:solidFill>
                  <a:srgbClr val="0000FF"/>
                </a:solidFill>
              </a:rPr>
              <a:t>output_im</a:t>
            </a:r>
            <a:r>
              <a:rPr lang="en-US" sz="2400" b="0" dirty="0" smtClean="0">
                <a:solidFill>
                  <a:srgbClr val="0000FF"/>
                </a:solidFill>
              </a:rPr>
              <a:t> </a:t>
            </a:r>
            <a:r>
              <a:rPr lang="en-US" sz="2400" b="0" dirty="0">
                <a:solidFill>
                  <a:srgbClr val="0000FF"/>
                </a:solidFill>
              </a:rPr>
              <a:t>= medfilt2(</a:t>
            </a:r>
            <a:r>
              <a:rPr lang="en-US" sz="2400" b="0" dirty="0" err="1">
                <a:solidFill>
                  <a:srgbClr val="0000FF"/>
                </a:solidFill>
              </a:rPr>
              <a:t>im</a:t>
            </a:r>
            <a:r>
              <a:rPr lang="en-US" sz="2400" b="0" dirty="0">
                <a:solidFill>
                  <a:srgbClr val="0000FF"/>
                </a:solidFill>
              </a:rPr>
              <a:t>, [h w]);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1835696" y="2276872"/>
            <a:ext cx="255628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535996" y="2276872"/>
            <a:ext cx="259228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898413" y="6597352"/>
            <a:ext cx="22377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M. Herbert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8729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 smtClean="0">
                <a:solidFill>
                  <a:srgbClr val="000000"/>
                </a:solidFill>
              </a:rPr>
              <a:t>Imagini</a:t>
            </a:r>
            <a:r>
              <a:rPr lang="en-US" sz="4400" b="0" dirty="0" smtClean="0">
                <a:solidFill>
                  <a:srgbClr val="000000"/>
                </a:solidFill>
              </a:rPr>
              <a:t> </a:t>
            </a:r>
            <a:r>
              <a:rPr lang="en-US" sz="4400" b="0" dirty="0" err="1" smtClean="0">
                <a:solidFill>
                  <a:srgbClr val="000000"/>
                </a:solidFill>
              </a:rPr>
              <a:t>digitale</a:t>
            </a:r>
            <a:r>
              <a:rPr lang="en-US" sz="4400" b="0" dirty="0" smtClean="0">
                <a:solidFill>
                  <a:srgbClr val="000000"/>
                </a:solidFill>
              </a:rPr>
              <a:t> color</a:t>
            </a:r>
            <a:endParaRPr lang="en-US" sz="4400" b="0" dirty="0">
              <a:solidFill>
                <a:srgbClr val="000000"/>
              </a:solidFill>
            </a:endParaRPr>
          </a:p>
        </p:txBody>
      </p:sp>
      <p:pic>
        <p:nvPicPr>
          <p:cNvPr id="3" name="Picture 2" descr="ccd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1556792"/>
            <a:ext cx="8573492" cy="3502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524" y="508605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 smtClean="0"/>
              <a:t>Senzor</a:t>
            </a:r>
            <a:r>
              <a:rPr lang="en-US" b="0" dirty="0" smtClean="0"/>
              <a:t> de imagine</a:t>
            </a:r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2433653" y="5086054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 smtClean="0"/>
              <a:t>Filtru</a:t>
            </a:r>
            <a:r>
              <a:rPr lang="en-US" b="0" dirty="0" smtClean="0"/>
              <a:t> Bayer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6539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heme/theme1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24670</TotalTime>
  <Words>5559</Words>
  <Application>Microsoft Macintosh PowerPoint</Application>
  <PresentationFormat>On-screen Show (4:3)</PresentationFormat>
  <Paragraphs>3724</Paragraphs>
  <Slides>88</Slides>
  <Notes>76</Notes>
  <HiddenSlides>0</HiddenSlides>
  <MMClips>4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2" baseType="lpstr">
      <vt:lpstr>Calibri</vt:lpstr>
      <vt:lpstr>Calibri (Body)</vt:lpstr>
      <vt:lpstr>Courier New</vt:lpstr>
      <vt:lpstr>Monotype Sorts</vt:lpstr>
      <vt:lpstr>ＭＳ Ｐゴシック</vt:lpstr>
      <vt:lpstr>Myriad Roman</vt:lpstr>
      <vt:lpstr>Tahoma</vt:lpstr>
      <vt:lpstr>Times</vt:lpstr>
      <vt:lpstr>Times New Roman</vt:lpstr>
      <vt:lpstr>Wingdings</vt:lpstr>
      <vt:lpstr>Arial</vt:lpstr>
      <vt:lpstr>2_Default Design</vt:lpstr>
      <vt:lpstr>Equation</vt:lpstr>
      <vt:lpstr>Photo Editor Photo</vt:lpstr>
      <vt:lpstr>Concepte și aplicații în  Vederea Artificială </vt:lpstr>
      <vt:lpstr>Cursul trecut</vt:lpstr>
      <vt:lpstr>Cursul de azi</vt:lpstr>
      <vt:lpstr>Applicație: Imagini hibrid</vt:lpstr>
      <vt:lpstr>Formarea imaginilor</vt:lpstr>
      <vt:lpstr>Formarea imaginilor</vt:lpstr>
      <vt:lpstr>Camere digitale</vt:lpstr>
      <vt:lpstr>PowerPoint Presentation</vt:lpstr>
      <vt:lpstr>PowerPoint Presentation</vt:lpstr>
      <vt:lpstr>PowerPoint Presentation</vt:lpstr>
      <vt:lpstr>RGB2GRAY</vt:lpstr>
      <vt:lpstr>Imagini privite ca funcții</vt:lpstr>
      <vt:lpstr>Imagini digitale</vt:lpstr>
      <vt:lpstr>Imagini în Matlab</vt:lpstr>
      <vt:lpstr>Filtrarea imaginilor</vt:lpstr>
      <vt:lpstr>Exemple de filtrare</vt:lpstr>
      <vt:lpstr>Motivație: reducerea de zgomot</vt:lpstr>
      <vt:lpstr>Tipuri de zgomot</vt:lpstr>
      <vt:lpstr>Distributia normală 1D (clopotul lui Gauss)</vt:lpstr>
      <vt:lpstr>Distributia normală 1D (clopotul lui Gauss)</vt:lpstr>
      <vt:lpstr>Regula 68-95-99.7</vt:lpstr>
      <vt:lpstr>PowerPoint Presentation</vt:lpstr>
      <vt:lpstr>Motivație: reducerea de zgomot</vt:lpstr>
      <vt:lpstr>O posibilă soluție</vt:lpstr>
      <vt:lpstr>O posibilă soluție</vt:lpstr>
      <vt:lpstr>Medie ponderată</vt:lpstr>
      <vt:lpstr>Medie ponderată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Corelație</vt:lpstr>
      <vt:lpstr>Corelație</vt:lpstr>
      <vt:lpstr>Corelație</vt:lpstr>
      <vt:lpstr>Corelație</vt:lpstr>
      <vt:lpstr>Corelație</vt:lpstr>
      <vt:lpstr>Filtrul de medie</vt:lpstr>
      <vt:lpstr>Blurarea (netezirea) unei imagini  cu un filtru de medie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Filtru normal (Gaussian)</vt:lpstr>
      <vt:lpstr>Filtru normal (Gaussian)</vt:lpstr>
      <vt:lpstr>PowerPoint Presentation</vt:lpstr>
      <vt:lpstr>PowerPoint Presentation</vt:lpstr>
      <vt:lpstr>Filtre normale (Gaussiene)</vt:lpstr>
      <vt:lpstr>Filtre normale (Gaussiene)</vt:lpstr>
      <vt:lpstr>Matlab</vt:lpstr>
      <vt:lpstr>Blurarea unei imagini  cu un filtru Gaussian</vt:lpstr>
      <vt:lpstr>Proprietăți ale filtrelor de blurare (“smoothing”)</vt:lpstr>
      <vt:lpstr>Proprietăți ale filtrelor de blurare (“smoothing”)</vt:lpstr>
      <vt:lpstr>Aplicație: Imagini hibrid</vt:lpstr>
      <vt:lpstr>PowerPoint Presentation</vt:lpstr>
      <vt:lpstr>PowerPoint Presentation</vt:lpstr>
      <vt:lpstr>PowerPoint Presentation</vt:lpstr>
      <vt:lpstr>Filtrarea imaginilor color</vt:lpstr>
      <vt:lpstr>Filtrarea unui semnal impuls</vt:lpstr>
      <vt:lpstr>Filtrarea unui semnal impuls</vt:lpstr>
      <vt:lpstr>Filtrarea unui semnal impuls</vt:lpstr>
      <vt:lpstr>Filtrarea unui semnal impuls</vt:lpstr>
      <vt:lpstr>Filtrarea unui semnal impuls</vt:lpstr>
      <vt:lpstr>Convoluție</vt:lpstr>
      <vt:lpstr>Convoluție vs. corelație</vt:lpstr>
      <vt:lpstr>Output = ?</vt:lpstr>
      <vt:lpstr>Filtre liniare</vt:lpstr>
      <vt:lpstr>Filtre liniare</vt:lpstr>
      <vt:lpstr>Filtre liniare</vt:lpstr>
      <vt:lpstr>Filtre liniare</vt:lpstr>
      <vt:lpstr>Filtre liniare</vt:lpstr>
      <vt:lpstr>Filtre liniare</vt:lpstr>
      <vt:lpstr>Filtre liniare</vt:lpstr>
      <vt:lpstr>Filtre liniare</vt:lpstr>
      <vt:lpstr>Filtre liniare</vt:lpstr>
      <vt:lpstr>Filtrul de accentuare</vt:lpstr>
      <vt:lpstr>Filtrul de accentuare</vt:lpstr>
      <vt:lpstr>Reducerea de zgomot</vt:lpstr>
      <vt:lpstr>Reducerea zgomotului “salt and pepper”</vt:lpstr>
      <vt:lpstr>Filtru median</vt:lpstr>
      <vt:lpstr>Filtru median</vt:lpstr>
      <vt:lpstr>Filtrul median vs. filtrul Gaussian</vt:lpstr>
      <vt:lpstr>Filtrul median</vt:lpstr>
      <vt:lpstr>Filtrul median</vt:lpstr>
    </vt:vector>
  </TitlesOfParts>
  <Company>UTCS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Color</dc:title>
  <dc:creator>grauman</dc:creator>
  <cp:lastModifiedBy>Microsoft Office User</cp:lastModifiedBy>
  <cp:revision>711</cp:revision>
  <dcterms:created xsi:type="dcterms:W3CDTF">2007-08-28T20:01:12Z</dcterms:created>
  <dcterms:modified xsi:type="dcterms:W3CDTF">2017-10-10T23:03:08Z</dcterms:modified>
</cp:coreProperties>
</file>